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9" r:id="rId2"/>
    <p:sldId id="327" r:id="rId3"/>
    <p:sldId id="328" r:id="rId4"/>
    <p:sldId id="329" r:id="rId5"/>
    <p:sldId id="330" r:id="rId6"/>
    <p:sldId id="275" r:id="rId7"/>
    <p:sldId id="331" r:id="rId8"/>
    <p:sldId id="334" r:id="rId9"/>
    <p:sldId id="335" r:id="rId10"/>
    <p:sldId id="336" r:id="rId11"/>
    <p:sldId id="339" r:id="rId12"/>
    <p:sldId id="340" r:id="rId13"/>
    <p:sldId id="341" r:id="rId14"/>
    <p:sldId id="342" r:id="rId15"/>
    <p:sldId id="343" r:id="rId16"/>
    <p:sldId id="34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C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9229C4-B328-48B2-8B83-F27E1A69CDAE}" v="12" dt="2024-03-06T03:42:55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94762"/>
  </p:normalViewPr>
  <p:slideViewPr>
    <p:cSldViewPr snapToGrid="0">
      <p:cViewPr varScale="1">
        <p:scale>
          <a:sx n="121" d="100"/>
          <a:sy n="121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esh Chopra" userId="4706842123cdf38d" providerId="Windows Live" clId="Web-{FE9229C4-B328-48B2-8B83-F27E1A69CDAE}"/>
    <pc:docChg chg="addSld delSld modSld">
      <pc:chgData name="Dinesh Chopra" userId="4706842123cdf38d" providerId="Windows Live" clId="Web-{FE9229C4-B328-48B2-8B83-F27E1A69CDAE}" dt="2024-03-06T03:42:55.056" v="12"/>
      <pc:docMkLst>
        <pc:docMk/>
      </pc:docMkLst>
      <pc:sldChg chg="addSp delSp modSp">
        <pc:chgData name="Dinesh Chopra" userId="4706842123cdf38d" providerId="Windows Live" clId="Web-{FE9229C4-B328-48B2-8B83-F27E1A69CDAE}" dt="2024-03-06T03:42:55.056" v="12"/>
        <pc:sldMkLst>
          <pc:docMk/>
          <pc:sldMk cId="258104746" sldId="265"/>
        </pc:sldMkLst>
        <pc:picChg chg="add del mod">
          <ac:chgData name="Dinesh Chopra" userId="4706842123cdf38d" providerId="Windows Live" clId="Web-{FE9229C4-B328-48B2-8B83-F27E1A69CDAE}" dt="2024-03-06T03:42:55.056" v="12"/>
          <ac:picMkLst>
            <pc:docMk/>
            <pc:sldMk cId="258104746" sldId="265"/>
            <ac:picMk id="3" creationId="{1B8A9B7F-7476-FE33-E51C-7CD45C5DD1F6}"/>
          </ac:picMkLst>
        </pc:picChg>
      </pc:sldChg>
      <pc:sldChg chg="addSp delSp modSp add del replId">
        <pc:chgData name="Dinesh Chopra" userId="4706842123cdf38d" providerId="Windows Live" clId="Web-{FE9229C4-B328-48B2-8B83-F27E1A69CDAE}" dt="2024-03-06T03:42:50.009" v="11"/>
        <pc:sldMkLst>
          <pc:docMk/>
          <pc:sldMk cId="1976354196" sldId="346"/>
        </pc:sldMkLst>
        <pc:spChg chg="add del mod">
          <ac:chgData name="Dinesh Chopra" userId="4706842123cdf38d" providerId="Windows Live" clId="Web-{FE9229C4-B328-48B2-8B83-F27E1A69CDAE}" dt="2024-03-06T03:40:02.239" v="9"/>
          <ac:spMkLst>
            <pc:docMk/>
            <pc:sldMk cId="1976354196" sldId="346"/>
            <ac:spMk id="4" creationId="{806910BC-8160-F5E6-0878-16F76AB11FA3}"/>
          </ac:spMkLst>
        </pc:spChg>
        <pc:picChg chg="add del">
          <ac:chgData name="Dinesh Chopra" userId="4706842123cdf38d" providerId="Windows Live" clId="Web-{FE9229C4-B328-48B2-8B83-F27E1A69CDAE}" dt="2024-03-06T03:42:47.556" v="10"/>
          <ac:picMkLst>
            <pc:docMk/>
            <pc:sldMk cId="1976354196" sldId="346"/>
            <ac:picMk id="11" creationId="{A0E06826-8E85-8FD4-A12C-D70C818EF33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F4DD0-FCB2-1A46-9C01-1FC9536E2E6F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AC360-C2D1-6747-AA67-337945D5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625C7-CE71-18F5-7951-58CACFD47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C80DD-4617-FED1-4B4D-373344588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CFE9F-594A-9F5F-7ABD-DD077DFE4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748D1-450B-0ADC-D432-3FC5021F5F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41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05D8-5249-A732-0E80-A07396CF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B71A0-D7EE-0BF1-D645-D659A2C5F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B9BD3-C455-085F-EE2D-4FE250D75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F66BA-9DFF-5F55-E93A-A2374E9AC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119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1FB54-5DA4-FFE0-D525-E93C42718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7644C0-BA30-01F3-5145-38FC8ED8C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85665-BF1A-771F-9151-4C9EAA8A9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65634-4F91-70B6-8821-703EE385C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465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AD49-83AE-22AA-639C-915D51504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9CB267-FEDF-92D1-4742-7D5E637AD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5EACA-3708-9287-C4CF-E93B5A201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C3A9-D74E-6102-3740-587BFDCCF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740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CD872-72A6-F0F3-428E-7F55B11D9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1D7FE4-9B3B-60E5-1CBA-5CAEFA9AB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51C13-E0A2-4084-83CA-59FC9C647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57FF0-563C-C828-6FC3-E537E2D8E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407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46925-6726-2AC8-B85E-24238D747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878FE5-7E63-17F0-CBDB-48CE7E978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D09AC-EB8B-7F00-CCC6-928E56457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2913C-431F-294D-5875-990F28B7F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68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0B350-2A58-FD37-F8FA-CB41426A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E76F8E-0420-F30F-7307-C9DAAAC70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75E62-CC0F-E01D-1AAC-D469F583A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D115-FD3C-04F2-5708-7900826CE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139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718A6-E00B-AFC9-08C4-5608F7315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CDE37-6060-22ED-C346-6815E8475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D695BD-C10E-CC8D-B88D-F19EF7F4A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554C1-E38B-DA05-7D97-0060CCC63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43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6B78-ED5A-EA09-DB3F-DA76CFB25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60E31-19C6-D396-BEA9-69C19540C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B8860-2F2C-FAF5-53E0-3239835F1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9C14F-5BAF-C409-928C-03BB68A04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41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85446-7018-40B5-7C96-21FFF22EA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55C7DA-6BAC-5865-E0B8-701141096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C3A31-B43E-E24D-D1B3-9B757B32D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9946D-55AE-EA0F-C9C0-3CB7F93C3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793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CA8C9-28DB-C2C2-01BD-7D08CDD91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01FD3-46D4-D483-DFEB-C50E40874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FE17D-5ED9-DA65-37FB-3EC0BC84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438F-CE2F-B67C-13FB-4A669612A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093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8DEDF-7B58-E580-87AF-5038FD50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4FBDE-AF5A-56DB-5584-686A4824B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2DD11-03BA-E3EC-1CBB-26DA24BD9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17223-6250-F4D4-67CF-D090E77B5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39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47630-04B1-68AC-153B-6875299C6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DCA69-0074-1360-F595-884F5E720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E3ADC-46D6-EC05-737F-C79E2A8C9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72DFA-8828-2A79-08A1-BF10011F4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3E4B8-F9DF-4F9A-BB59-93920507C31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73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4333-EDCB-768D-D694-4FA374C887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8F6BA-A771-5199-B454-4137B42B8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C62A8-5E14-FA7C-D2D9-A91C5617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ADB1-111D-22D3-EDB1-E043DC32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3105E-4498-96A3-0C5F-A5E57928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540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33A4-C03D-26A7-C451-392D04E6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9E290-0E60-50DC-3A6D-AFC921C4E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BB31-5065-A920-BCE3-A6379F31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0F398-CC52-3E67-DDF6-C862313C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2AE45-AD9E-08FA-1F71-75DFC9E0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5106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91D67-8C5B-5055-B5D2-6BAAE7E95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31080-7646-1B9C-C36F-D2F6BB874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404C4-6EA5-D815-E9B2-7CDBB94E9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DD0D-44E3-A86F-6F17-A722DA9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417A5-F8F0-AA31-71DF-34D6584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49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6418-E00D-D82B-5A6A-A2532DB4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6B97-B778-7455-F70C-FD8D34E3F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7FB2-C318-A7C1-BABA-0AC6FA5B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C2A1-527D-0AA9-D04D-3D2766CE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0CB2-5293-8DFA-B3B2-A0B592B4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9551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FA87-C082-E0DD-3D37-67F1640E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F515E-EB4A-D143-3D90-D5CB68882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5D29-75FB-CFE9-A973-A208274B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68659-4604-1E12-A046-E65E9BFA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55C1A-5CB6-A517-F4CC-78B642B3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3488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4BD7-8381-6AF7-2A34-97F1164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D5CF0-745C-8F39-DDFC-095163A6D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0486A-0B81-6F67-77F7-3933C2505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CEC8B-FF84-E5F1-CD4B-B7DEE25F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1157-B890-E7C2-8551-9CFA55D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34098-4893-052D-13DF-57AA3726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45020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ED4B-5B6D-B5E5-67B7-D97BFC6B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83AD3-D8DD-C9C8-4A8D-6E90DEED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10F8FC-1E86-8328-5873-1F1FD4540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1E56A-9B29-8C99-0F9B-DFA73577B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51D20-42E2-AA82-6A29-ED75844F6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06B38-A61F-CFF2-455E-2A0DB1CB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1ADB39-BBED-F460-3284-9B01BBA7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8CB4-F5B2-2F08-FCB4-B7EFC7D9B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718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DB33-3161-3CA7-5DA9-9AEFA7BE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459199-60FE-8A27-4D17-58FA57F0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772E0-839B-C3B1-7E64-0C867735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A1759-598D-988C-8124-2E5044B1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7382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1F3F0-F2B3-F675-7BAB-1AD2134A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4FB0A-DFB7-0737-F37C-440DCA486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97C01-947E-5E24-DB3F-90342EF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5783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1832-2691-E74A-0F3A-2DE9A6E4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D6CD-D7DC-A4E9-FD78-EA239F4F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0C722-544A-95F1-1DAD-FAD83B663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CDEF-8A4D-1FA5-888F-D5A3A2C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4BD8F-AAAC-F32F-ABC2-37A3D3BC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79EF9-CB21-BEC5-2A25-591C945DD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76831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CBD3-5050-C329-F415-37149188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2BE8C-8AFF-7B97-17DD-E10D476C8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1A6C9-352E-F0FC-857A-200063A76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AEC32-A02D-AF36-A64E-290A392B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0ECF5-F111-F43D-1DD0-2623EE22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Navigating the Future of Learning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D8375-499D-DCA7-5D7B-91DD95B7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1198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89A0B-DE9F-F1C6-643E-DCA32D53C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3DDAA-3094-DBCE-F38B-123FB91FD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0BF9E-5E8A-1649-84DC-281A5BAA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BAA55-1E9E-7548-B8E8-57DCFFC5FA2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EDD1E-16D6-9C67-B90A-3F23927ED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Navigating the Future of Learning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C0268-EDD9-BFDA-9A07-5241871BF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62F8-88F8-1F49-86F0-D11B2D99F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6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/awesome-chatgpt-promp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www.deeplearning.ai/short-courses/chatgpt-prompt-engineering-for-developer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F964-8046-4986-333A-413E3F58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881708-A124-2C3C-5ED7-415072930F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 descr="A logo with lines and text&#10;&#10;Description automatically generated">
            <a:extLst>
              <a:ext uri="{FF2B5EF4-FFF2-40B4-BE49-F238E27FC236}">
                <a16:creationId xmlns:a16="http://schemas.microsoft.com/office/drawing/2014/main" id="{9352C078-243C-067B-2F8E-B5A5E2775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99" y="1472832"/>
            <a:ext cx="4604800" cy="460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93E6C-33AD-1342-B4F1-1F64E23B9BA9}"/>
              </a:ext>
            </a:extLst>
          </p:cNvPr>
          <p:cNvSpPr txBox="1"/>
          <p:nvPr/>
        </p:nvSpPr>
        <p:spPr>
          <a:xfrm>
            <a:off x="475421" y="506772"/>
            <a:ext cx="11241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2DB5B"/>
                </a:solidFill>
              </a:rPr>
              <a:t>The Generative AI Revolution</a:t>
            </a:r>
            <a:endParaRPr lang="en-IN" sz="3600" dirty="0">
              <a:solidFill>
                <a:srgbClr val="F2DB5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A25B9-E76F-48BF-33E7-28E630649DB8}"/>
              </a:ext>
            </a:extLst>
          </p:cNvPr>
          <p:cNvSpPr txBox="1"/>
          <p:nvPr/>
        </p:nvSpPr>
        <p:spPr>
          <a:xfrm>
            <a:off x="9483968" y="6397361"/>
            <a:ext cx="27096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F2DB5B"/>
                </a:solidFill>
              </a:rPr>
              <a:t>Day 2: 16 May 2024</a:t>
            </a:r>
            <a:endParaRPr lang="en-US" sz="24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AF00D-FABE-4CD8-F3AA-FDDBC4C7B303}"/>
              </a:ext>
            </a:extLst>
          </p:cNvPr>
          <p:cNvSpPr txBox="1"/>
          <p:nvPr/>
        </p:nvSpPr>
        <p:spPr>
          <a:xfrm>
            <a:off x="475421" y="6397361"/>
            <a:ext cx="27096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F2DB5B"/>
                </a:solidFill>
              </a:rPr>
              <a:t>www.edquest.io</a:t>
            </a:r>
            <a:endParaRPr lang="en-US" sz="24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6EF51-1492-2065-E44B-7806534AF234}"/>
              </a:ext>
            </a:extLst>
          </p:cNvPr>
          <p:cNvSpPr txBox="1"/>
          <p:nvPr/>
        </p:nvSpPr>
        <p:spPr>
          <a:xfrm>
            <a:off x="4923692" y="6397361"/>
            <a:ext cx="301951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2400" dirty="0">
                <a:solidFill>
                  <a:srgbClr val="F2DB5B"/>
                </a:solidFill>
              </a:rPr>
              <a:t>Mail: info@edquest.io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922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A43AA-982B-6C51-EF8D-3386F4AC3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B7D6C2-1415-9A4B-3344-E2A453406BF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69937-C534-B56C-BB1B-4D2C825DE7DA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E4777-00EB-72FD-E68E-EB7535F6EB6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A051A648-857D-A919-2993-0041B57F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869F021-5F25-7D4A-4F2A-64167528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7864BC-E924-2A1A-6755-7CD81FDCBBD0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B3D5B-1627-5ADB-66D8-0AEE1E5ED66D}"/>
              </a:ext>
            </a:extLst>
          </p:cNvPr>
          <p:cNvSpPr txBox="1"/>
          <p:nvPr/>
        </p:nvSpPr>
        <p:spPr>
          <a:xfrm>
            <a:off x="1934308" y="445477"/>
            <a:ext cx="8323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effectLst/>
              </a:rPr>
              <a:t>Applying Prompt Engineering for </a:t>
            </a:r>
            <a:r>
              <a:rPr lang="en-IN" sz="3600" b="1" dirty="0">
                <a:solidFill>
                  <a:srgbClr val="FF0000"/>
                </a:solidFill>
                <a:effectLst/>
              </a:rPr>
              <a:t>Code-Related Tasks</a:t>
            </a:r>
            <a:r>
              <a:rPr lang="en-IN" sz="3600" dirty="0">
                <a:solidFill>
                  <a:srgbClr val="FF0000"/>
                </a:solidFill>
                <a:effectLst/>
              </a:rPr>
              <a:t> </a:t>
            </a:r>
            <a:r>
              <a:rPr lang="en-IN" sz="3600" dirty="0">
                <a:effectLst/>
              </a:rPr>
              <a:t>(</a:t>
            </a:r>
            <a:r>
              <a:rPr lang="en-IN" sz="3600" i="1" u="none" strike="noStrike" dirty="0">
                <a:solidFill>
                  <a:srgbClr val="374151"/>
                </a:solidFill>
                <a:effectLst/>
                <a:latin typeface="Söhne"/>
              </a:rPr>
              <a:t>high-level code outline</a:t>
            </a:r>
            <a:r>
              <a:rPr lang="en-IN" sz="3600" i="1" dirty="0">
                <a:effectLst/>
              </a:rPr>
              <a:t>)</a:t>
            </a:r>
            <a:endParaRPr lang="en-IN" sz="3600" dirty="0">
              <a:effectLst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9D186E5-FC90-B2B1-ACA9-D18E2F9F6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499" y="1594798"/>
            <a:ext cx="4262292" cy="4863071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81BDF7B-8CDD-7AE6-0A1C-E45986906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652" y="1888167"/>
            <a:ext cx="3565748" cy="1408607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3BA318-AA45-7E26-095B-9ED7898E0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208" y="1594798"/>
            <a:ext cx="4181504" cy="48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D031C-7247-A0FA-EED2-2E6645BCF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4CCF30-A4B6-ADE2-1058-CF4AB1445FE7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B0012-7B08-A57C-01F2-C18C1E8FCAE0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4651E-1CBB-9C2E-AB1B-FFE38A0B99B2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499662C3-4521-352F-3378-E5D2ACC0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3E0983E6-D268-1C45-18BB-78E6C35B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92D07C-C3BE-2A22-0A3F-9E97CCD72431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55118-B7EC-92D3-03AB-CC3ABAF20448}"/>
              </a:ext>
            </a:extLst>
          </p:cNvPr>
          <p:cNvSpPr txBox="1"/>
          <p:nvPr/>
        </p:nvSpPr>
        <p:spPr>
          <a:xfrm>
            <a:off x="1934308" y="445477"/>
            <a:ext cx="543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>
                <a:solidFill>
                  <a:srgbClr val="091E42"/>
                </a:solidFill>
                <a:effectLst/>
              </a:rPr>
              <a:t>Engineering a Good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34491-09A4-022D-18AA-804F53B76F94}"/>
              </a:ext>
            </a:extLst>
          </p:cNvPr>
          <p:cNvSpPr txBox="1"/>
          <p:nvPr/>
        </p:nvSpPr>
        <p:spPr>
          <a:xfrm>
            <a:off x="1931166" y="2976077"/>
            <a:ext cx="4438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IN" b="1" i="0" dirty="0">
                <a:solidFill>
                  <a:srgbClr val="091E42"/>
                </a:solidFill>
                <a:effectLst/>
              </a:rPr>
              <a:t>Chain-of-Thought prompting </a:t>
            </a:r>
            <a:r>
              <a:rPr lang="en-IN" i="1" dirty="0">
                <a:solidFill>
                  <a:srgbClr val="091E42"/>
                </a:solidFill>
                <a:effectLst/>
              </a:rPr>
              <a:t>(asking to approach step by step)</a:t>
            </a:r>
          </a:p>
          <a:p>
            <a:pPr marL="457200" indent="-457200" algn="just">
              <a:buFont typeface="+mj-lt"/>
              <a:buAutoNum type="arabicPeriod"/>
            </a:pPr>
            <a:endParaRPr lang="en-IN" i="1" dirty="0">
              <a:solidFill>
                <a:srgbClr val="091E42"/>
              </a:solidFill>
              <a:effectLst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IN" b="1" dirty="0">
                <a:solidFill>
                  <a:srgbClr val="091E42"/>
                </a:solidFill>
              </a:rPr>
              <a:t>Few-Shot prompting </a:t>
            </a:r>
            <a:r>
              <a:rPr lang="en-IN" i="1" dirty="0">
                <a:solidFill>
                  <a:srgbClr val="091E42"/>
                </a:solidFill>
              </a:rPr>
              <a:t>(provide relevant and exhaustive examples)</a:t>
            </a:r>
            <a:endParaRPr lang="en-IN" i="1" dirty="0">
              <a:solidFill>
                <a:srgbClr val="091E42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43D60-1F1D-D99D-90DC-8EBD9A84EBAC}"/>
              </a:ext>
            </a:extLst>
          </p:cNvPr>
          <p:cNvSpPr txBox="1"/>
          <p:nvPr/>
        </p:nvSpPr>
        <p:spPr>
          <a:xfrm>
            <a:off x="1934308" y="1494673"/>
            <a:ext cx="5136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Prompting Principle – 2</a:t>
            </a:r>
          </a:p>
          <a:p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</a:rPr>
              <a:t>(Enhancing LLM Reasoning Capabilities)</a:t>
            </a:r>
          </a:p>
        </p:txBody>
      </p:sp>
      <p:pic>
        <p:nvPicPr>
          <p:cNvPr id="9" name="Picture 8" descr="A collage of images of different colors and shapes&#10;&#10;Description automatically generated">
            <a:extLst>
              <a:ext uri="{FF2B5EF4-FFF2-40B4-BE49-F238E27FC236}">
                <a16:creationId xmlns:a16="http://schemas.microsoft.com/office/drawing/2014/main" id="{3C24F819-17F5-A9F7-0882-1A1857980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046" y="1284579"/>
            <a:ext cx="3810523" cy="38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8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9E195-68EF-E946-8116-BD2DAA31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B98104-8910-9ECF-F74D-4DD6B5C8F39B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D57A-FE49-65BE-DC08-7F66F17EC104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EE2448-E106-AB4A-6CD2-C510769FF709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498EE362-4317-F90D-9A19-B7051227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535B575D-ED1B-7935-FB0A-AFF43F8A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60AAE0-8CA0-39C5-FFC0-37D8D59E2FCD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9AF6E2-9994-BB71-6C32-008809459A2B}"/>
              </a:ext>
            </a:extLst>
          </p:cNvPr>
          <p:cNvSpPr txBox="1"/>
          <p:nvPr/>
        </p:nvSpPr>
        <p:spPr>
          <a:xfrm>
            <a:off x="1934307" y="445477"/>
            <a:ext cx="6094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>
                <a:solidFill>
                  <a:srgbClr val="091E42"/>
                </a:solidFill>
                <a:effectLst/>
                <a:latin typeface="freight-text-pro"/>
              </a:rPr>
              <a:t>Chain-of-Thought prompting</a:t>
            </a:r>
            <a:endParaRPr lang="en-IN" sz="3600" b="1" i="0" dirty="0">
              <a:solidFill>
                <a:srgbClr val="091E42"/>
              </a:solidFill>
              <a:effectLst/>
              <a:latin typeface="circ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5A12A6-4AFA-B0C1-8086-264A9FF459AA}"/>
              </a:ext>
            </a:extLst>
          </p:cNvPr>
          <p:cNvSpPr txBox="1"/>
          <p:nvPr/>
        </p:nvSpPr>
        <p:spPr>
          <a:xfrm>
            <a:off x="2127779" y="4011428"/>
            <a:ext cx="7445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1" i="0" u="none" strike="noStrike" dirty="0">
                <a:effectLst/>
              </a:rPr>
              <a:t>Key Characteristics:</a:t>
            </a:r>
          </a:p>
          <a:p>
            <a:pPr algn="l">
              <a:buFont typeface="+mj-lt"/>
              <a:buAutoNum type="arabicPeriod"/>
            </a:pPr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 Explicit Reasoning: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The prompt includes the problem and a step-by-step breakdown of how one might logically solve it.</a:t>
            </a:r>
          </a:p>
          <a:p>
            <a:pPr algn="l">
              <a:buFont typeface="+mj-lt"/>
              <a:buAutoNum type="arabicPeriod"/>
            </a:pPr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 Clarity and Detail: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The reasoning steps are clear and detailed and follow a logical sequence.</a:t>
            </a:r>
          </a:p>
          <a:p>
            <a:pPr algn="l">
              <a:buFont typeface="+mj-lt"/>
              <a:buAutoNum type="arabicPeriod"/>
            </a:pPr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 Emulation of Human Problem-Solving: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The model is guided to emulate how a human might approach the problem, considering various aspects and possibilities.</a:t>
            </a:r>
          </a:p>
        </p:txBody>
      </p:sp>
      <p:pic>
        <p:nvPicPr>
          <p:cNvPr id="17" name="Picture 16" descr="A robot thinking with gears&#10;&#10;Description automatically generated">
            <a:extLst>
              <a:ext uri="{FF2B5EF4-FFF2-40B4-BE49-F238E27FC236}">
                <a16:creationId xmlns:a16="http://schemas.microsoft.com/office/drawing/2014/main" id="{ED6DCC79-5104-4EDC-B63C-C401C6AD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680" y="657855"/>
            <a:ext cx="3150574" cy="31505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9ED7BC6-60BB-8941-AC6C-981C193306E4}"/>
              </a:ext>
            </a:extLst>
          </p:cNvPr>
          <p:cNvSpPr txBox="1"/>
          <p:nvPr/>
        </p:nvSpPr>
        <p:spPr>
          <a:xfrm>
            <a:off x="2127779" y="1251756"/>
            <a:ext cx="39938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Chain-of-thought prompting is a technique used in AI language models like GPT-3 and GPT-4 </a:t>
            </a:r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to improve performance on reasoning tasks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. This approach involves prompting the model to generate intermediate steps or reasoning processes while solving a problem rather than directly aiming for the final answer.</a:t>
            </a:r>
          </a:p>
        </p:txBody>
      </p:sp>
    </p:spTree>
    <p:extLst>
      <p:ext uri="{BB962C8B-B14F-4D97-AF65-F5344CB8AC3E}">
        <p14:creationId xmlns:p14="http://schemas.microsoft.com/office/powerpoint/2010/main" val="147203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D3294-F5BE-D6AA-CB35-6AC4DAB1F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E0BD3B-C014-959C-8462-95596C897259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2B885C-E50D-A94E-EF1C-2873D09C86BC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D8D25-FE36-355E-1EC1-1CA18CF5682A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4C2F1239-8E31-CC71-5AD5-F82ECD80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C130CF31-A867-F0E6-722A-F834E088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55BF7D-FB59-01E2-9AED-665FC7683EC4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42EAB-CD61-F629-894A-D7E242FE46E8}"/>
              </a:ext>
            </a:extLst>
          </p:cNvPr>
          <p:cNvSpPr txBox="1"/>
          <p:nvPr/>
        </p:nvSpPr>
        <p:spPr>
          <a:xfrm>
            <a:off x="1934308" y="445477"/>
            <a:ext cx="885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>
                <a:solidFill>
                  <a:srgbClr val="091E42"/>
                </a:solidFill>
                <a:effectLst/>
                <a:latin typeface="freight-text-pro"/>
              </a:rPr>
              <a:t>Chain-of-Thought prompting Examples</a:t>
            </a:r>
            <a:endParaRPr lang="en-IN" sz="3600" b="1" i="0" dirty="0">
              <a:solidFill>
                <a:srgbClr val="091E42"/>
              </a:solidFill>
              <a:effectLst/>
              <a:latin typeface="circ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C670C-DE6C-BAC8-BDDC-17420891E7C5}"/>
              </a:ext>
            </a:extLst>
          </p:cNvPr>
          <p:cNvSpPr txBox="1"/>
          <p:nvPr/>
        </p:nvSpPr>
        <p:spPr>
          <a:xfrm>
            <a:off x="1680023" y="3904096"/>
            <a:ext cx="693221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Prompt: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If there are 5 apples and you take away 3, how many do you have?</a:t>
            </a:r>
          </a:p>
          <a:p>
            <a:pPr algn="l"/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Chain-of-Thought:</a:t>
            </a:r>
            <a:endParaRPr lang="en-IN" sz="1400" b="0" i="0" u="none" strike="noStrike" dirty="0">
              <a:solidFill>
                <a:srgbClr val="374151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You start with 5 apples.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The phrase 'take away 3' means you are taking 3 apples.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So, you now have 3 apples in your possession.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It’s not about how many apples are left in the original place but how many you have taken.</a:t>
            </a:r>
          </a:p>
          <a:p>
            <a:pPr algn="l">
              <a:buFont typeface="+mj-lt"/>
              <a:buAutoNum type="arabicPeriod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Therefore, you have 3 apples.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99D91-A45F-5A6E-BB8F-DAAAD7DE1B5E}"/>
              </a:ext>
            </a:extLst>
          </p:cNvPr>
          <p:cNvSpPr txBox="1"/>
          <p:nvPr/>
        </p:nvSpPr>
        <p:spPr>
          <a:xfrm>
            <a:off x="1441878" y="1993126"/>
            <a:ext cx="9675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Mathematical Problem:</a:t>
            </a:r>
            <a:endParaRPr lang="en-IN" sz="1400" b="0" i="0" u="none" strike="noStrike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Standard Prompt: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"What is 35% of 240?"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Chain-of-Thought Prompt: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"To find 35% of 240, first calculate 10% of 240, which is 240 divided by 10. Then, multiply this by 3 to get 30%. After that, find 5% of 240 by halving the value of 10%. Finally, add these values together to get 35%."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Model's Response: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"10% of 240 is 24. So, 30% is 24 x 3 = 72. 5% of 240, which is half of 10%, is 12. Therefore, 35% of 240 is 72 + 12 = 84."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2D5DAF-1176-F46C-E4A0-93A4F2259811}"/>
              </a:ext>
            </a:extLst>
          </p:cNvPr>
          <p:cNvSpPr/>
          <p:nvPr/>
        </p:nvSpPr>
        <p:spPr>
          <a:xfrm>
            <a:off x="1356408" y="1617783"/>
            <a:ext cx="9846234" cy="402933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798A-8C7A-2E1B-8F0F-6C6859D91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64EE73-7EB8-36FE-FC73-544D9C807622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2B59C7-7036-A2CE-9469-87469FB629A0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1992A-5686-9C70-773F-0E3D16568D85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331631C3-BF91-4E3A-9ACB-B1FAA4BC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7A51CDC-2168-03F9-753B-4C6E28481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3EB18B-E48D-C58D-5B8D-6D3290CBD0AF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8F0AD-0153-8748-4B4B-CD8D8B61AF8B}"/>
              </a:ext>
            </a:extLst>
          </p:cNvPr>
          <p:cNvSpPr txBox="1"/>
          <p:nvPr/>
        </p:nvSpPr>
        <p:spPr>
          <a:xfrm>
            <a:off x="1934308" y="445477"/>
            <a:ext cx="728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dirty="0">
                <a:solidFill>
                  <a:srgbClr val="091E42"/>
                </a:solidFill>
                <a:latin typeface="freight-text-pro"/>
              </a:rPr>
              <a:t>Few-Shot prompting with Examples</a:t>
            </a:r>
            <a:endParaRPr lang="en-IN" sz="3600" b="1" i="0" dirty="0">
              <a:solidFill>
                <a:srgbClr val="091E42"/>
              </a:solidFill>
              <a:effectLst/>
              <a:latin typeface="circ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D8957-FFF6-2141-6C11-677751E45B5B}"/>
              </a:ext>
            </a:extLst>
          </p:cNvPr>
          <p:cNvSpPr txBox="1"/>
          <p:nvPr/>
        </p:nvSpPr>
        <p:spPr>
          <a:xfrm>
            <a:off x="1939333" y="1326382"/>
            <a:ext cx="36130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Few-shot prompting is an approach where an AI </a:t>
            </a:r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model is given a small number of examples 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(typically less than 10) to help it understand and perform a specific task. This method relies on the model's pre-trained knowledge and its ability to generalize from a few examples to new, unseen instances.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8698E-3624-5D92-0532-4C71BB7D613A}"/>
              </a:ext>
            </a:extLst>
          </p:cNvPr>
          <p:cNvSpPr txBox="1"/>
          <p:nvPr/>
        </p:nvSpPr>
        <p:spPr>
          <a:xfrm>
            <a:off x="2040479" y="3768153"/>
            <a:ext cx="590424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1. Sentiment Analysis:</a:t>
            </a:r>
            <a:endParaRPr lang="en-IN" sz="1400" b="0" i="0" u="none" strike="noStrike" dirty="0">
              <a:solidFill>
                <a:srgbClr val="37415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Example 1: "Sentence: 'I love sunny days.' Sentiment: Positive"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Example 2: "Sentence: 'This movie is boring.' Sentiment: Negative"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New Input: "Sentence: 'The cake tastes amazing.' Sentiment: ?"</a:t>
            </a:r>
          </a:p>
          <a:p>
            <a:pPr algn="l"/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Expected Output: "Positive”</a:t>
            </a:r>
          </a:p>
          <a:p>
            <a:pPr algn="l"/>
            <a:endParaRPr lang="en-IN" sz="1400" b="0" i="0" u="none" strike="noStrike" dirty="0">
              <a:solidFill>
                <a:srgbClr val="374151"/>
              </a:solidFill>
              <a:effectLst/>
            </a:endParaRPr>
          </a:p>
          <a:p>
            <a:pPr algn="l"/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2. Translation:</a:t>
            </a:r>
            <a:endParaRPr lang="en-IN" sz="1400" b="0" i="0" u="none" strike="noStrike" dirty="0">
              <a:solidFill>
                <a:srgbClr val="37415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Example 1: "English: 'Hello, how are you?' French: 'Bonjour, comment </a:t>
            </a:r>
            <a:r>
              <a:rPr lang="en-IN" sz="1400" b="0" i="0" u="none" strike="noStrike" dirty="0" err="1">
                <a:solidFill>
                  <a:srgbClr val="374151"/>
                </a:solidFill>
                <a:effectLst/>
              </a:rPr>
              <a:t>ça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</a:t>
            </a:r>
            <a:r>
              <a:rPr lang="en-IN" sz="1400" b="0" i="0" u="none" strike="noStrike" dirty="0" err="1">
                <a:solidFill>
                  <a:srgbClr val="374151"/>
                </a:solidFill>
                <a:effectLst/>
              </a:rPr>
              <a:t>va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?'"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Example 2: "English: 'Thank you very much.' French: 'Merci beaucoup.'"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New Input: "English: 'Where is the library?' French: ?"</a:t>
            </a:r>
          </a:p>
          <a:p>
            <a:pPr algn="l"/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Expected Output: "</a:t>
            </a:r>
            <a:r>
              <a:rPr lang="en-IN" sz="1400" b="0" i="0" u="none" strike="noStrike" dirty="0" err="1">
                <a:solidFill>
                  <a:srgbClr val="374151"/>
                </a:solidFill>
                <a:effectLst/>
              </a:rPr>
              <a:t>Où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</a:t>
            </a:r>
            <a:r>
              <a:rPr lang="en-IN" sz="1400" b="0" i="0" u="none" strike="noStrike" dirty="0" err="1">
                <a:solidFill>
                  <a:srgbClr val="374151"/>
                </a:solidFill>
                <a:effectLst/>
              </a:rPr>
              <a:t>est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 la </a:t>
            </a:r>
            <a:r>
              <a:rPr lang="en-IN" sz="1400" b="0" i="0" u="none" strike="noStrike" dirty="0" err="1">
                <a:solidFill>
                  <a:srgbClr val="374151"/>
                </a:solidFill>
                <a:effectLst/>
              </a:rPr>
              <a:t>bibliothèque</a:t>
            </a: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?"</a:t>
            </a:r>
            <a:endParaRPr lang="en-US" sz="1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59D48B-19F1-4BB7-6E66-54C3F3791CA4}"/>
              </a:ext>
            </a:extLst>
          </p:cNvPr>
          <p:cNvSpPr/>
          <p:nvPr/>
        </p:nvSpPr>
        <p:spPr>
          <a:xfrm>
            <a:off x="1934308" y="3744580"/>
            <a:ext cx="5823842" cy="257584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robot sitting at a desk with books and a candle&#10;&#10;Description automatically generated">
            <a:extLst>
              <a:ext uri="{FF2B5EF4-FFF2-40B4-BE49-F238E27FC236}">
                <a16:creationId xmlns:a16="http://schemas.microsoft.com/office/drawing/2014/main" id="{49781884-7B01-6AEA-858B-B3A32AD4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888" y="1115381"/>
            <a:ext cx="3149257" cy="31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5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101EA-F67C-E37F-7C07-71A33F043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DB4D85-49EF-D7FF-FCDF-3FB59B8C6FBF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0B06F-FB7E-B9FF-E6A0-398D5A867E02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D8F9B-1D10-F4AF-27D9-EDE04181C22C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B8527B2B-DA22-8A3C-CCB5-1699039F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262485-B263-6579-EFC9-D16ACA98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41E8A-877F-A4E7-D357-B99D24C7F8DA}"/>
              </a:ext>
            </a:extLst>
          </p:cNvPr>
          <p:cNvSpPr txBox="1"/>
          <p:nvPr/>
        </p:nvSpPr>
        <p:spPr>
          <a:xfrm>
            <a:off x="6428830" y="1695005"/>
            <a:ext cx="18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F83A63-28F0-3363-0F16-69F8A41CC248}"/>
              </a:ext>
            </a:extLst>
          </p:cNvPr>
          <p:cNvSpPr txBox="1"/>
          <p:nvPr/>
        </p:nvSpPr>
        <p:spPr>
          <a:xfrm>
            <a:off x="1934307" y="445477"/>
            <a:ext cx="67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dirty="0">
                <a:solidFill>
                  <a:srgbClr val="091E42"/>
                </a:solidFill>
                <a:latin typeface="freight-text-pro"/>
              </a:rPr>
              <a:t>Few-Shot prompting Examples</a:t>
            </a:r>
            <a:endParaRPr lang="en-IN" sz="3600" b="1" i="0" dirty="0">
              <a:solidFill>
                <a:srgbClr val="091E42"/>
              </a:solidFill>
              <a:effectLst/>
              <a:latin typeface="circ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EFD89-3114-489A-7386-39294506EBDB}"/>
              </a:ext>
            </a:extLst>
          </p:cNvPr>
          <p:cNvSpPr txBox="1"/>
          <p:nvPr/>
        </p:nvSpPr>
        <p:spPr>
          <a:xfrm>
            <a:off x="2284912" y="1695005"/>
            <a:ext cx="929043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3. Mathematical Problems:</a:t>
            </a:r>
            <a:endParaRPr lang="en-IN" sz="1400" b="0" i="0" u="none" strike="noStrike" dirty="0">
              <a:solidFill>
                <a:srgbClr val="37415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Example 1: "Problem: 'If I have 3 apples and eat one, how many are left?' Solution: '2 apples.'"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Example 2: "Problem: 'A shirt costs $20 and I have a $5 coupon. How much do I pay?' Solution: '$15.'"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New Input: "Problem: 'If I have 5 oranges and my friend gives me 2 more, how many oranges do I have?' Solution: ?"</a:t>
            </a:r>
          </a:p>
          <a:p>
            <a:pPr algn="l"/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Expected Output: "7 oranges"</a:t>
            </a:r>
          </a:p>
          <a:p>
            <a:endParaRPr lang="en-US" sz="1400" dirty="0"/>
          </a:p>
          <a:p>
            <a:pPr algn="l"/>
            <a:r>
              <a:rPr lang="en-IN" sz="1400" b="1" i="0" u="none" strike="noStrike" dirty="0">
                <a:solidFill>
                  <a:srgbClr val="374151"/>
                </a:solidFill>
                <a:effectLst/>
              </a:rPr>
              <a:t>4. Grammar Correction:</a:t>
            </a:r>
            <a:endParaRPr lang="en-IN" sz="1400" b="0" i="0" u="none" strike="noStrike" dirty="0">
              <a:solidFill>
                <a:srgbClr val="37415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Example 1: "Incorrect: 'He don't know.' Correct: 'He doesn't know.'"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Example 2: "Incorrect: 'She go to school every day.' Correct: 'She goes to school every day.'"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New Input: "Incorrect: 'They has a cat.' Correct: ?"</a:t>
            </a:r>
          </a:p>
          <a:p>
            <a:pPr algn="l"/>
            <a:r>
              <a:rPr lang="en-IN" sz="1400" b="0" i="0" u="none" strike="noStrike" dirty="0">
                <a:solidFill>
                  <a:srgbClr val="374151"/>
                </a:solidFill>
                <a:effectLst/>
              </a:rPr>
              <a:t>Expected Output: "They have a cat."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CF46A-93E6-072A-1166-1EC6EF42125F}"/>
              </a:ext>
            </a:extLst>
          </p:cNvPr>
          <p:cNvSpPr txBox="1"/>
          <p:nvPr/>
        </p:nvSpPr>
        <p:spPr>
          <a:xfrm>
            <a:off x="2284912" y="4843306"/>
            <a:ext cx="885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model uses the provided inputs and outputs to learn the pattern or the relationship between them. When a new input is given without an output, the model applies the </a:t>
            </a:r>
            <a:r>
              <a:rPr lang="en-IN" sz="1400" b="1" i="1" u="none" strike="noStrike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inferred pattern </a:t>
            </a:r>
            <a:r>
              <a:rPr lang="en-IN" sz="1400" i="1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generate an appropriate output. </a:t>
            </a:r>
            <a:endParaRPr lang="en-US" sz="14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77FB1F-0768-996F-F6F3-C2361FDC22F5}"/>
              </a:ext>
            </a:extLst>
          </p:cNvPr>
          <p:cNvSpPr/>
          <p:nvPr/>
        </p:nvSpPr>
        <p:spPr>
          <a:xfrm>
            <a:off x="1934307" y="1568696"/>
            <a:ext cx="9059160" cy="279772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7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D7E0D-3FD2-B448-7303-DAAC46741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DFAFF3-C7DF-9CDB-30AE-AC17196FBD51}"/>
              </a:ext>
            </a:extLst>
          </p:cNvPr>
          <p:cNvSpPr/>
          <p:nvPr/>
        </p:nvSpPr>
        <p:spPr>
          <a:xfrm>
            <a:off x="0" y="0"/>
            <a:ext cx="1251653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8DE1F-5B68-5F0E-A2B2-7D5EC9C947F7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8DBF2-435C-6661-6E8C-6B1CACE1FF39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C00A0-2F8B-AAA6-C771-BC2EC8519F7E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2153C-2B38-9D07-C7C2-F3E9C59108CD}"/>
              </a:ext>
            </a:extLst>
          </p:cNvPr>
          <p:cNvSpPr/>
          <p:nvPr/>
        </p:nvSpPr>
        <p:spPr>
          <a:xfrm>
            <a:off x="595050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8DA8D4-6ADB-604D-9C3B-EAE46408BE38}"/>
              </a:ext>
            </a:extLst>
          </p:cNvPr>
          <p:cNvSpPr txBox="1"/>
          <p:nvPr/>
        </p:nvSpPr>
        <p:spPr>
          <a:xfrm>
            <a:off x="715108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231F168F-97FD-8B56-1DA6-36458FDB79F2}"/>
              </a:ext>
            </a:extLst>
          </p:cNvPr>
          <p:cNvSpPr txBox="1">
            <a:spLocks noGrp="1"/>
          </p:cNvSpPr>
          <p:nvPr/>
        </p:nvSpPr>
        <p:spPr>
          <a:xfrm>
            <a:off x="1882052" y="396661"/>
            <a:ext cx="3938953" cy="84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IN" dirty="0">
                <a:solidFill>
                  <a:srgbClr val="091E42"/>
                </a:solidFill>
                <a:latin typeface="freight-text-pro"/>
              </a:rPr>
              <a:t>Nuggets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4F10A2B8-B590-F3FA-0A81-0B488396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5511-84AF-DCE6-5598-FF7EFCD3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36A98E-4957-8F63-0A2B-E26960E02268}"/>
              </a:ext>
            </a:extLst>
          </p:cNvPr>
          <p:cNvSpPr txBox="1"/>
          <p:nvPr/>
        </p:nvSpPr>
        <p:spPr>
          <a:xfrm>
            <a:off x="1543331" y="3216168"/>
            <a:ext cx="51762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Chrome extension: </a:t>
            </a:r>
            <a:r>
              <a:rPr lang="en-IN" b="1" i="0" dirty="0">
                <a:solidFill>
                  <a:srgbClr val="091E42"/>
                </a:solidFill>
                <a:effectLst/>
                <a:latin typeface="freight-text-pro"/>
              </a:rPr>
              <a:t>YouT</a:t>
            </a:r>
            <a:r>
              <a:rPr lang="en-IN" b="1" dirty="0">
                <a:solidFill>
                  <a:srgbClr val="091E42"/>
                </a:solidFill>
                <a:latin typeface="freight-text-pro"/>
              </a:rPr>
              <a:t>ube Summary with </a:t>
            </a:r>
            <a:r>
              <a:rPr lang="en-IN" b="1" dirty="0" err="1">
                <a:solidFill>
                  <a:srgbClr val="091E42"/>
                </a:solidFill>
                <a:latin typeface="freight-text-pro"/>
              </a:rPr>
              <a:t>ChatGPT</a:t>
            </a:r>
            <a:endParaRPr lang="en-IN" b="1" dirty="0">
              <a:solidFill>
                <a:srgbClr val="091E42"/>
              </a:solidFill>
              <a:latin typeface="freight-text-pro"/>
            </a:endParaRPr>
          </a:p>
          <a:p>
            <a:pPr algn="just"/>
            <a:endParaRPr lang="en-IN" dirty="0">
              <a:solidFill>
                <a:srgbClr val="091E42"/>
              </a:solidFill>
              <a:latin typeface="freight-text-pro"/>
            </a:endParaRP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  <a:hlinkClick r:id="rId3"/>
              </a:rPr>
              <a:t>https://github.com/f/awesome-chatgpt-prompts</a:t>
            </a:r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pPr algn="just"/>
            <a:endParaRPr lang="en-IN" dirty="0">
              <a:solidFill>
                <a:srgbClr val="091E42"/>
              </a:solidFill>
              <a:latin typeface="freight-text-pro"/>
            </a:endParaRPr>
          </a:p>
          <a:p>
            <a:pPr algn="just"/>
            <a:r>
              <a:rPr lang="en-IN" b="1" dirty="0">
                <a:solidFill>
                  <a:srgbClr val="091E42"/>
                </a:solidFill>
                <a:latin typeface="freight-text-pro"/>
              </a:rPr>
              <a:t>Also Visit:</a:t>
            </a:r>
          </a:p>
          <a:p>
            <a:pPr algn="just"/>
            <a:r>
              <a:rPr lang="en-IN" sz="1400" b="0" i="0" dirty="0">
                <a:solidFill>
                  <a:srgbClr val="091E42"/>
                </a:solidFill>
                <a:effectLst/>
                <a:latin typeface="freight-text-pro"/>
                <a:hlinkClick r:id="rId4"/>
              </a:rPr>
              <a:t>https://www.deeplearning.ai/short-courses/chatgpt-prompt-engineering-for-developers/</a:t>
            </a:r>
            <a:endParaRPr lang="en-IN" sz="1400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pPr algn="just"/>
            <a:r>
              <a:rPr lang="en-IN" sz="1400" b="0" i="0" dirty="0">
                <a:solidFill>
                  <a:srgbClr val="091E42"/>
                </a:solidFill>
                <a:effectLst/>
                <a:latin typeface="freight-text-pro"/>
              </a:rPr>
              <a:t>https://</a:t>
            </a:r>
            <a:r>
              <a:rPr lang="en-IN" sz="1400" b="0" i="0" dirty="0" err="1">
                <a:solidFill>
                  <a:srgbClr val="091E42"/>
                </a:solidFill>
                <a:effectLst/>
                <a:latin typeface="freight-text-pro"/>
              </a:rPr>
              <a:t>www.deeplearning.ai</a:t>
            </a:r>
            <a:r>
              <a:rPr lang="en-IN" sz="1400" b="0" i="0" dirty="0">
                <a:solidFill>
                  <a:srgbClr val="091E42"/>
                </a:solidFill>
                <a:effectLst/>
                <a:latin typeface="freight-text-pro"/>
              </a:rPr>
              <a:t>/short-courses/</a:t>
            </a:r>
          </a:p>
        </p:txBody>
      </p:sp>
      <p:pic>
        <p:nvPicPr>
          <p:cNvPr id="7" name="Picture 6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791EB00-D449-FF2F-582D-85F44521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275" y="1258031"/>
            <a:ext cx="4234654" cy="24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6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6D0CFA-48B8-3E4B-1A49-D1519B523717}"/>
              </a:ext>
            </a:extLst>
          </p:cNvPr>
          <p:cNvSpPr/>
          <p:nvPr/>
        </p:nvSpPr>
        <p:spPr>
          <a:xfrm>
            <a:off x="0" y="0"/>
            <a:ext cx="1251653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FF0842-65B7-CA57-2F5A-D61967EF9A8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6E1CFB-A153-D93E-36A4-626934EA70A2}"/>
              </a:ext>
            </a:extLst>
          </p:cNvPr>
          <p:cNvSpPr/>
          <p:nvPr/>
        </p:nvSpPr>
        <p:spPr>
          <a:xfrm>
            <a:off x="0" y="5572125"/>
            <a:ext cx="12187542" cy="1285876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E1369-B664-5A34-37EB-F2E23636CCE2}"/>
              </a:ext>
            </a:extLst>
          </p:cNvPr>
          <p:cNvSpPr/>
          <p:nvPr/>
        </p:nvSpPr>
        <p:spPr>
          <a:xfrm>
            <a:off x="-260" y="5572124"/>
            <a:ext cx="12193758" cy="5834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6A07B-D1C1-CCF8-D7C5-0E48127EB26A}"/>
              </a:ext>
            </a:extLst>
          </p:cNvPr>
          <p:cNvSpPr/>
          <p:nvPr/>
        </p:nvSpPr>
        <p:spPr>
          <a:xfrm>
            <a:off x="595050" y="-1"/>
            <a:ext cx="656603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46304-707F-3EF8-C7C9-2F0B0A921B41}"/>
              </a:ext>
            </a:extLst>
          </p:cNvPr>
          <p:cNvSpPr txBox="1"/>
          <p:nvPr/>
        </p:nvSpPr>
        <p:spPr>
          <a:xfrm>
            <a:off x="715108" y="5505306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sp>
        <p:nvSpPr>
          <p:cNvPr id="15" name="Google Shape;143;p1">
            <a:extLst>
              <a:ext uri="{FF2B5EF4-FFF2-40B4-BE49-F238E27FC236}">
                <a16:creationId xmlns:a16="http://schemas.microsoft.com/office/drawing/2014/main" id="{C9764481-C48B-F71F-0C2D-6C544B78BD03}"/>
              </a:ext>
            </a:extLst>
          </p:cNvPr>
          <p:cNvSpPr txBox="1">
            <a:spLocks noGrp="1"/>
          </p:cNvSpPr>
          <p:nvPr/>
        </p:nvSpPr>
        <p:spPr>
          <a:xfrm>
            <a:off x="2731478" y="1230923"/>
            <a:ext cx="3938953" cy="208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43F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5400"/>
              <a:buFont typeface="Arial"/>
              <a:buNone/>
            </a:pPr>
            <a:r>
              <a:rPr lang="en-IN" dirty="0">
                <a:solidFill>
                  <a:srgbClr val="091E42"/>
                </a:solidFill>
                <a:latin typeface="freight-text-pro"/>
              </a:rPr>
              <a:t>P</a:t>
            </a:r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rompt </a:t>
            </a:r>
            <a:r>
              <a:rPr lang="en-IN" dirty="0">
                <a:solidFill>
                  <a:srgbClr val="091E42"/>
                </a:solidFill>
                <a:latin typeface="freight-text-pro"/>
              </a:rPr>
              <a:t>E</a:t>
            </a:r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ngineering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4" name="Picture 3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D2D9B059-AD2D-F678-3DA7-C8E03693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35956-D152-CBA4-26F1-D6ED7ADD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C448B-763E-D0E0-1D77-4447C092ED8B}"/>
              </a:ext>
            </a:extLst>
          </p:cNvPr>
          <p:cNvSpPr txBox="1"/>
          <p:nvPr/>
        </p:nvSpPr>
        <p:spPr>
          <a:xfrm>
            <a:off x="1930608" y="3994387"/>
            <a:ext cx="6311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What is prompting</a:t>
            </a: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Importance of prompting</a:t>
            </a: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Structure of a good prompt</a:t>
            </a:r>
          </a:p>
          <a:p>
            <a:pPr algn="just"/>
            <a:r>
              <a:rPr lang="en-IN" b="0" i="0" dirty="0">
                <a:solidFill>
                  <a:srgbClr val="091E42"/>
                </a:solidFill>
                <a:effectLst/>
                <a:latin typeface="freight-text-pro"/>
              </a:rPr>
              <a:t>Enhancing LLM capabilities using advanced prompting techniques</a:t>
            </a:r>
          </a:p>
          <a:p>
            <a:endParaRPr lang="en-US" dirty="0"/>
          </a:p>
        </p:txBody>
      </p:sp>
      <p:pic>
        <p:nvPicPr>
          <p:cNvPr id="7" name="Picture 6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9AB239D7-B29D-ACB1-EC3D-3A54F131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33" y="577588"/>
            <a:ext cx="4032119" cy="40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4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86579-D9CE-6113-29C1-DC4EE4360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FDBC20-D507-97FD-2E92-F3E9678B43F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F9DB3-76CE-C0A2-9CE4-70F98B8F63D4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BD69E-F5EF-CF0E-15F3-8E4C30CBFDA4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09949EA3-24C0-C390-0E04-04D956376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D085D81-1B6E-7B22-B1E0-1115777A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F02C4-BD3F-4ED1-B6C7-002F187A74BD}"/>
              </a:ext>
            </a:extLst>
          </p:cNvPr>
          <p:cNvSpPr txBox="1"/>
          <p:nvPr/>
        </p:nvSpPr>
        <p:spPr>
          <a:xfrm>
            <a:off x="5809827" y="244734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4E3B5-220B-A4C1-9D03-B4C5252703D0}"/>
              </a:ext>
            </a:extLst>
          </p:cNvPr>
          <p:cNvSpPr txBox="1"/>
          <p:nvPr/>
        </p:nvSpPr>
        <p:spPr>
          <a:xfrm>
            <a:off x="1687023" y="1402780"/>
            <a:ext cx="85059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a prompt?</a:t>
            </a:r>
          </a:p>
          <a:p>
            <a:r>
              <a:rPr lang="en-IN" sz="1400" dirty="0">
                <a:solidFill>
                  <a:srgbClr val="374151"/>
                </a:solidFill>
              </a:rPr>
              <a:t>A</a:t>
            </a:r>
            <a:r>
              <a:rPr lang="en-IN" sz="1400" b="0" i="0" dirty="0">
                <a:solidFill>
                  <a:srgbClr val="374151"/>
                </a:solidFill>
                <a:effectLst/>
              </a:rPr>
              <a:t> prompt refers to the </a:t>
            </a:r>
            <a:r>
              <a:rPr lang="en-IN" sz="1400" b="1" i="0" dirty="0">
                <a:solidFill>
                  <a:srgbClr val="374151"/>
                </a:solidFill>
                <a:effectLst/>
              </a:rPr>
              <a:t>input provided to the model to generate a response</a:t>
            </a:r>
            <a:r>
              <a:rPr lang="en-IN" sz="1400" b="0" i="0" dirty="0">
                <a:solidFill>
                  <a:srgbClr val="374151"/>
                </a:solidFill>
                <a:effectLst/>
              </a:rPr>
              <a:t>. The prompt can be a question, instruction, or any form of input text that guides the model in </a:t>
            </a:r>
            <a:r>
              <a:rPr lang="en-IN" sz="1400" b="1" i="1" dirty="0">
                <a:solidFill>
                  <a:srgbClr val="374151"/>
                </a:solidFill>
                <a:effectLst/>
              </a:rPr>
              <a:t>producing</a:t>
            </a:r>
            <a:r>
              <a:rPr lang="en-IN" sz="1400" b="0" i="1" dirty="0">
                <a:solidFill>
                  <a:srgbClr val="374151"/>
                </a:solidFill>
                <a:effectLst/>
              </a:rPr>
              <a:t> </a:t>
            </a:r>
            <a:r>
              <a:rPr lang="en-IN" sz="1400" b="1" i="1" dirty="0">
                <a:solidFill>
                  <a:srgbClr val="374151"/>
                </a:solidFill>
                <a:effectLst/>
              </a:rPr>
              <a:t>relevant output</a:t>
            </a:r>
            <a:r>
              <a:rPr lang="en-IN" sz="1400" b="0" i="0" dirty="0">
                <a:solidFill>
                  <a:srgbClr val="374151"/>
                </a:solidFill>
                <a:effectLst/>
              </a:rPr>
              <a:t>.</a:t>
            </a:r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64EAE-E5BB-55C3-D03C-1195DA346BC2}"/>
              </a:ext>
            </a:extLst>
          </p:cNvPr>
          <p:cNvSpPr txBox="1"/>
          <p:nvPr/>
        </p:nvSpPr>
        <p:spPr>
          <a:xfrm>
            <a:off x="1687023" y="2823715"/>
            <a:ext cx="8862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effectLst/>
              </a:rPr>
              <a:t>Prompt engineering is the process of </a:t>
            </a:r>
            <a:r>
              <a:rPr lang="en-IN" sz="1400" b="1" dirty="0">
                <a:solidFill>
                  <a:srgbClr val="000000"/>
                </a:solidFill>
                <a:effectLst/>
              </a:rPr>
              <a:t>designing and optimizing prompts </a:t>
            </a:r>
            <a:r>
              <a:rPr lang="en-IN" sz="1400" dirty="0">
                <a:solidFill>
                  <a:srgbClr val="000000"/>
                </a:solidFill>
                <a:effectLst/>
              </a:rPr>
              <a:t>used in natural language processing (NLP) models, such as </a:t>
            </a:r>
            <a:r>
              <a:rPr lang="en-IN" sz="1400" dirty="0" err="1">
                <a:solidFill>
                  <a:srgbClr val="000000"/>
                </a:solidFill>
                <a:effectLst/>
              </a:rPr>
              <a:t>ChatGPT</a:t>
            </a:r>
            <a:r>
              <a:rPr lang="en-IN" sz="1400" dirty="0">
                <a:solidFill>
                  <a:srgbClr val="000000"/>
                </a:solidFill>
                <a:effectLst/>
              </a:rPr>
              <a:t>, chatbots, or virtual assistants. This involves </a:t>
            </a:r>
            <a:r>
              <a:rPr lang="en-IN" sz="1400" b="1" dirty="0">
                <a:solidFill>
                  <a:srgbClr val="000000"/>
                </a:solidFill>
                <a:effectLst/>
              </a:rPr>
              <a:t>crafting prompts that are clear, concise, and effective in eliciting the desired response</a:t>
            </a:r>
            <a:r>
              <a:rPr lang="en-IN" sz="1400" dirty="0">
                <a:solidFill>
                  <a:srgbClr val="000000"/>
                </a:solidFill>
                <a:effectLst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ED99F-99D2-561E-EC7C-9C7F8DD84CE6}"/>
              </a:ext>
            </a:extLst>
          </p:cNvPr>
          <p:cNvSpPr txBox="1"/>
          <p:nvPr/>
        </p:nvSpPr>
        <p:spPr>
          <a:xfrm>
            <a:off x="1582531" y="2437025"/>
            <a:ext cx="4559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What is prompt engineering?</a:t>
            </a:r>
          </a:p>
        </p:txBody>
      </p:sp>
    </p:spTree>
    <p:extLst>
      <p:ext uri="{BB962C8B-B14F-4D97-AF65-F5344CB8AC3E}">
        <p14:creationId xmlns:p14="http://schemas.microsoft.com/office/powerpoint/2010/main" val="394863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BDB38-FCCE-D729-3575-D42A514ED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27712C-E517-C470-0FE6-4DB95CDF5802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6A2E9-988A-86A2-0546-94F86A9C8716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5EA58-B017-1A2C-49B4-5E59BC39DEFD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5C0DB2DA-4E41-E456-2579-DD2DEC85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D65F98E1-65F9-0F33-8CA5-4AC940F6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D9FAB-EE7B-262F-D6F0-A68C60D3DD7D}"/>
              </a:ext>
            </a:extLst>
          </p:cNvPr>
          <p:cNvSpPr txBox="1"/>
          <p:nvPr/>
        </p:nvSpPr>
        <p:spPr>
          <a:xfrm>
            <a:off x="6143122" y="189116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2472B-57F6-59BF-325F-B858FD2F6B63}"/>
              </a:ext>
            </a:extLst>
          </p:cNvPr>
          <p:cNvSpPr txBox="1"/>
          <p:nvPr/>
        </p:nvSpPr>
        <p:spPr>
          <a:xfrm>
            <a:off x="1744920" y="1273288"/>
            <a:ext cx="3514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 What is prompt priming?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0BA08-30D3-2D1D-A520-75079EBC27DD}"/>
              </a:ext>
            </a:extLst>
          </p:cNvPr>
          <p:cNvSpPr txBox="1"/>
          <p:nvPr/>
        </p:nvSpPr>
        <p:spPr>
          <a:xfrm>
            <a:off x="1820408" y="1810875"/>
            <a:ext cx="851136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effectLst/>
              </a:rPr>
              <a:t>“</a:t>
            </a:r>
            <a:r>
              <a:rPr lang="en-IN" sz="1400" b="1" dirty="0">
                <a:solidFill>
                  <a:srgbClr val="000000"/>
                </a:solidFill>
                <a:effectLst/>
              </a:rPr>
              <a:t>Priming</a:t>
            </a:r>
            <a:r>
              <a:rPr lang="en-IN" sz="1400" dirty="0">
                <a:solidFill>
                  <a:srgbClr val="000000"/>
                </a:solidFill>
                <a:effectLst/>
              </a:rPr>
              <a:t>” refers to the practice of </a:t>
            </a:r>
            <a:r>
              <a:rPr lang="en-IN" sz="1400" b="1" dirty="0">
                <a:solidFill>
                  <a:srgbClr val="000000"/>
                </a:solidFill>
                <a:effectLst/>
              </a:rPr>
              <a:t>providing some initial input </a:t>
            </a:r>
            <a:r>
              <a:rPr lang="en-IN" sz="1400" dirty="0">
                <a:solidFill>
                  <a:srgbClr val="000000"/>
                </a:solidFill>
                <a:effectLst/>
              </a:rPr>
              <a:t>to the model before generating a response. The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</a:rPr>
              <a:t>initial input is intended to guide the model toward generating a response that is more relevant and coherent with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</a:rPr>
              <a:t>the user's intended output.</a:t>
            </a:r>
          </a:p>
          <a:p>
            <a:endParaRPr lang="en-IN" sz="1400" dirty="0">
              <a:solidFill>
                <a:srgbClr val="000000"/>
              </a:solidFill>
              <a:effectLst/>
            </a:endParaRPr>
          </a:p>
          <a:p>
            <a:r>
              <a:rPr lang="en-IN" sz="1400" b="1" dirty="0">
                <a:solidFill>
                  <a:srgbClr val="000000"/>
                </a:solidFill>
              </a:rPr>
              <a:t>Example:</a:t>
            </a:r>
            <a:endParaRPr lang="en-IN" sz="1400" b="1" dirty="0">
              <a:solidFill>
                <a:srgbClr val="000000"/>
              </a:solidFill>
              <a:effectLst/>
            </a:endParaRPr>
          </a:p>
          <a:p>
            <a:r>
              <a:rPr lang="en-IN" sz="1400" b="1" dirty="0">
                <a:solidFill>
                  <a:srgbClr val="000000"/>
                </a:solidFill>
                <a:effectLst/>
              </a:rPr>
              <a:t>Without priming:</a:t>
            </a:r>
            <a:r>
              <a:rPr lang="en-IN" sz="1400" dirty="0">
                <a:solidFill>
                  <a:srgbClr val="000000"/>
                </a:solidFill>
                <a:effectLst/>
              </a:rPr>
              <a:t> </a:t>
            </a:r>
            <a:r>
              <a:rPr lang="en-IN" sz="1400" dirty="0">
                <a:solidFill>
                  <a:srgbClr val="FF0000"/>
                </a:solidFill>
                <a:effectLst/>
              </a:rPr>
              <a:t>Where should I go on my next vacation?</a:t>
            </a:r>
          </a:p>
          <a:p>
            <a:endParaRPr lang="en-IN" sz="1400" dirty="0">
              <a:solidFill>
                <a:srgbClr val="000000"/>
              </a:solidFill>
              <a:effectLst/>
            </a:endParaRPr>
          </a:p>
          <a:p>
            <a:r>
              <a:rPr lang="en-IN" sz="1400" b="1" dirty="0">
                <a:solidFill>
                  <a:srgbClr val="000000"/>
                </a:solidFill>
                <a:effectLst/>
              </a:rPr>
              <a:t>With priming:</a:t>
            </a:r>
            <a:r>
              <a:rPr lang="en-IN" sz="1400" dirty="0">
                <a:solidFill>
                  <a:srgbClr val="000000"/>
                </a:solidFill>
                <a:effectLst/>
              </a:rPr>
              <a:t> I’d like to go on a trip with my wife and kids. The location should be tropical, we’d love to be close to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</a:rPr>
              <a:t>the beach, I’d like the flight to be one direct flight to and from LAX, and I have a travel budget of $5,000. </a:t>
            </a:r>
            <a:r>
              <a:rPr lang="en-IN" sz="1400" dirty="0">
                <a:solidFill>
                  <a:srgbClr val="FF0000"/>
                </a:solidFill>
                <a:effectLst/>
              </a:rPr>
              <a:t>Where</a:t>
            </a:r>
          </a:p>
          <a:p>
            <a:r>
              <a:rPr lang="en-IN" sz="1400" dirty="0">
                <a:solidFill>
                  <a:srgbClr val="FF0000"/>
                </a:solidFill>
                <a:effectLst/>
              </a:rPr>
              <a:t>should I go on my next vacation?</a:t>
            </a:r>
          </a:p>
          <a:p>
            <a:endParaRPr lang="en-IN" sz="1400" dirty="0">
              <a:solidFill>
                <a:srgbClr val="000000"/>
              </a:solidFill>
              <a:effectLst/>
            </a:endParaRPr>
          </a:p>
          <a:p>
            <a:r>
              <a:rPr lang="en-IN" sz="1400" b="1" dirty="0">
                <a:solidFill>
                  <a:srgbClr val="000000"/>
                </a:solidFill>
                <a:effectLst/>
              </a:rPr>
              <a:t>Priming Output:</a:t>
            </a:r>
            <a:r>
              <a:rPr lang="en-IN" sz="1400" dirty="0">
                <a:solidFill>
                  <a:srgbClr val="000000"/>
                </a:solidFill>
                <a:effectLst/>
              </a:rPr>
              <a:t> One suggestion for your tropical family vacation within a </a:t>
            </a:r>
            <a:r>
              <a:rPr lang="en-IN" sz="1400" b="1" dirty="0">
                <a:solidFill>
                  <a:srgbClr val="000000"/>
                </a:solidFill>
                <a:effectLst/>
              </a:rPr>
              <a:t>$5,000 budget</a:t>
            </a:r>
            <a:r>
              <a:rPr lang="en-IN" sz="1400" dirty="0">
                <a:solidFill>
                  <a:srgbClr val="000000"/>
                </a:solidFill>
                <a:effectLst/>
              </a:rPr>
              <a:t> could be </a:t>
            </a:r>
            <a:r>
              <a:rPr lang="en-IN" sz="1400" b="1" dirty="0">
                <a:solidFill>
                  <a:srgbClr val="000000"/>
                </a:solidFill>
                <a:effectLst/>
              </a:rPr>
              <a:t>Cancun</a:t>
            </a:r>
            <a:r>
              <a:rPr lang="en-IN" sz="1400" dirty="0">
                <a:solidFill>
                  <a:srgbClr val="000000"/>
                </a:solidFill>
                <a:effectLst/>
              </a:rPr>
              <a:t>,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</a:rPr>
              <a:t>Mexico. </a:t>
            </a:r>
            <a:r>
              <a:rPr lang="en-IN" sz="1400" b="1" dirty="0">
                <a:solidFill>
                  <a:srgbClr val="000000"/>
                </a:solidFill>
                <a:effectLst/>
              </a:rPr>
              <a:t>Direct flights</a:t>
            </a:r>
            <a:r>
              <a:rPr lang="en-IN" sz="1400" dirty="0">
                <a:solidFill>
                  <a:srgbClr val="000000"/>
                </a:solidFill>
                <a:effectLst/>
              </a:rPr>
              <a:t> from LAX are available, and you can find affordable all-inclusive packages with prices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</a:rPr>
              <a:t>starting at around $1,000 per person for a week-long stay. Popular </a:t>
            </a:r>
            <a:r>
              <a:rPr lang="en-IN" sz="1400" b="1" dirty="0">
                <a:solidFill>
                  <a:srgbClr val="000000"/>
                </a:solidFill>
                <a:effectLst/>
              </a:rPr>
              <a:t>family activities</a:t>
            </a:r>
            <a:r>
              <a:rPr lang="en-IN" sz="1400" dirty="0">
                <a:solidFill>
                  <a:srgbClr val="000000"/>
                </a:solidFill>
                <a:effectLst/>
              </a:rPr>
              <a:t> in Cancun include snorkelling,</a:t>
            </a:r>
          </a:p>
          <a:p>
            <a:r>
              <a:rPr lang="en-IN" sz="1400" dirty="0">
                <a:solidFill>
                  <a:srgbClr val="000000"/>
                </a:solidFill>
                <a:effectLst/>
              </a:rPr>
              <a:t>visiting ancient ruins, and exploring</a:t>
            </a:r>
            <a:r>
              <a:rPr lang="en-IN" sz="1400" b="1" dirty="0">
                <a:solidFill>
                  <a:srgbClr val="000000"/>
                </a:solidFill>
                <a:effectLst/>
              </a:rPr>
              <a:t> local beaches</a:t>
            </a:r>
            <a:r>
              <a:rPr lang="en-IN" sz="1400" dirty="0">
                <a:solidFill>
                  <a:srgbClr val="000000"/>
                </a:solidFill>
                <a:effectLst/>
              </a:rPr>
              <a:t> and restaurants.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711A08-04E0-ACFB-C9E6-02E211A3FFDE}"/>
              </a:ext>
            </a:extLst>
          </p:cNvPr>
          <p:cNvSpPr/>
          <p:nvPr/>
        </p:nvSpPr>
        <p:spPr>
          <a:xfrm>
            <a:off x="1680023" y="1810874"/>
            <a:ext cx="8511369" cy="353412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7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B3BF-34B8-4406-4F8E-D69C4EB71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70382C-6B35-2AF7-1546-7B33B593FF9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973477-5527-32DF-93D8-82360FE5074D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9348D-0443-D842-0CCD-C10ACC88F096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450448EE-0E90-F910-7BC5-87340C2BF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58E7C728-A761-8F12-26F5-828A56893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CF7EB-934C-AAFC-4B5B-FB4265871CEB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3F2B8-B842-2AA2-7330-2EE3071822B3}"/>
              </a:ext>
            </a:extLst>
          </p:cNvPr>
          <p:cNvSpPr txBox="1"/>
          <p:nvPr/>
        </p:nvSpPr>
        <p:spPr>
          <a:xfrm>
            <a:off x="1934308" y="445477"/>
            <a:ext cx="5439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>
                <a:solidFill>
                  <a:srgbClr val="091E42"/>
                </a:solidFill>
                <a:effectLst/>
              </a:rPr>
              <a:t>Engineering a Good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84D7F-B42C-B418-99B7-B2ACF1AA3B16}"/>
              </a:ext>
            </a:extLst>
          </p:cNvPr>
          <p:cNvSpPr txBox="1"/>
          <p:nvPr/>
        </p:nvSpPr>
        <p:spPr>
          <a:xfrm>
            <a:off x="1934308" y="2644097"/>
            <a:ext cx="50056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i="0" dirty="0">
                <a:solidFill>
                  <a:srgbClr val="0070C0"/>
                </a:solidFill>
                <a:effectLst/>
                <a:latin typeface="freight-text-pro"/>
              </a:rPr>
              <a:t>Five components of a good prompt: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Explicitly state the 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task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to be performed to get the required output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Role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 of the language model for performing the task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Context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 in which the task must be done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Guidelines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 on how to perform the task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 The desired </a:t>
            </a:r>
            <a:r>
              <a:rPr lang="en-IN" i="0" dirty="0">
                <a:solidFill>
                  <a:srgbClr val="FF0000"/>
                </a:solidFill>
                <a:effectLst/>
                <a:latin typeface="freight-text-pro"/>
              </a:rPr>
              <a:t>output format </a:t>
            </a:r>
            <a:r>
              <a:rPr lang="en-IN" i="0" dirty="0">
                <a:solidFill>
                  <a:srgbClr val="091E42"/>
                </a:solidFill>
                <a:effectLst/>
                <a:latin typeface="freight-text-pro"/>
              </a:rPr>
              <a:t>of the ideal response</a:t>
            </a:r>
          </a:p>
          <a:p>
            <a:pPr lvl="1" algn="just"/>
            <a:endParaRPr lang="en-IN" i="0" dirty="0">
              <a:solidFill>
                <a:srgbClr val="091E42"/>
              </a:solidFill>
              <a:effectLst/>
              <a:latin typeface="freight-text-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97D39-5D9C-1076-9EA6-172384AAAAB8}"/>
              </a:ext>
            </a:extLst>
          </p:cNvPr>
          <p:cNvSpPr txBox="1"/>
          <p:nvPr/>
        </p:nvSpPr>
        <p:spPr>
          <a:xfrm>
            <a:off x="1934308" y="1483232"/>
            <a:ext cx="46373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Prompting Principle – 1</a:t>
            </a:r>
          </a:p>
          <a:p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</a:rPr>
              <a:t>(Providing Clear instructions)</a:t>
            </a:r>
          </a:p>
        </p:txBody>
      </p:sp>
      <p:pic>
        <p:nvPicPr>
          <p:cNvPr id="12" name="Picture 11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6A16E9C-37F9-9DA0-7291-3C2575820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743" y="1199074"/>
            <a:ext cx="4584969" cy="261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15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3A231-D77E-DC57-2B35-5794CD24E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97A4F5-5D4E-6868-FB20-B5F8FF0DE9DF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0560E-1739-9412-58AE-D1AFCE4207B9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F0D09-8328-97F9-CB59-75AD4EADB437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D7C055"/>
                </a:solidFill>
              </a:rPr>
              <a:t>π</a:t>
            </a:r>
            <a:endParaRPr lang="en-US" sz="4000" b="1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0CDDB55A-5DFE-6DDC-745F-E85FC84C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7ED5BFC-DE98-F812-4553-59773C97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32B78E-8A7C-611A-A082-4CC11BC787F8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1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C9FE4-3C30-4F3C-3CB5-086403CFC7A2}"/>
              </a:ext>
            </a:extLst>
          </p:cNvPr>
          <p:cNvSpPr txBox="1"/>
          <p:nvPr/>
        </p:nvSpPr>
        <p:spPr>
          <a:xfrm>
            <a:off x="1934308" y="445477"/>
            <a:ext cx="873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>
                <a:solidFill>
                  <a:srgbClr val="091E42"/>
                </a:solidFill>
                <a:effectLst/>
              </a:rPr>
              <a:t>Applying Prompt Engineering for </a:t>
            </a:r>
            <a:r>
              <a:rPr lang="en-IN" sz="3600" b="1" i="0" dirty="0">
                <a:solidFill>
                  <a:srgbClr val="FF0000"/>
                </a:solidFill>
                <a:effectLst/>
              </a:rPr>
              <a:t>Language Tasks</a:t>
            </a:r>
            <a:endParaRPr lang="en-IN" sz="3600" b="1" i="0" dirty="0">
              <a:solidFill>
                <a:srgbClr val="091E42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1D4ED4-BD8B-21F0-0E72-BFBF71FCFA7D}"/>
              </a:ext>
            </a:extLst>
          </p:cNvPr>
          <p:cNvSpPr txBox="1"/>
          <p:nvPr/>
        </p:nvSpPr>
        <p:spPr>
          <a:xfrm>
            <a:off x="1934308" y="1780434"/>
            <a:ext cx="97220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The task is to write compelling ad copy for a new laptop model highlighting its features, benefits, and special offers or pricing on our e-commerce platform.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 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As a language model, I will serve as a copywriter who understands marketing strategies and consumer psychology. I will craft the ad copy to be engaging, informative, and persuasive, using language that resonates with a diverse audience of potential buyers.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 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The ad copy is intended for an online e-commerce website targeting consumers interested in high-configuration laptops. The Laptop features a Powerful Processor, Dedicated Graphics Card, High-Resolution Display, Large and Vibrant Screen, Long Battery Life, Fingerprint Sensors or Facial Recognition, Fast Storage and many more  The context also includes a competitive market with tech-savvy customers who value innovation and quality.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 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The ad copy should: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####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Begin with an attention-grabbing headline.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Include key selling points like exceptional Performance, Premium Build and Design, and Future-Proofing.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Mention any discounts, warranties, or limited-time offers.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Have a call to action that encourages immediate purchase.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Be concise, with a friendly and inviting tone.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Avoid technical jargon that might confuse the average customer.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####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 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The ad copy should be formatted as follows: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####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A catchy headline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A brief introduction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A bullet list of key features and benefits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A closing sentence with a call to action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####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 </a:t>
            </a:r>
            <a:endParaRPr lang="en-IN" sz="1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000" b="1" i="1" u="none" strike="noStrike" dirty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The ad copy should be no more than 200 words to ensure it is quick to read and easy to understand</a:t>
            </a:r>
            <a:endParaRPr lang="en-IN" sz="1000" b="1" i="1" kern="1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2457587F-59F3-CAFE-9269-CEB42406852C}"/>
              </a:ext>
            </a:extLst>
          </p:cNvPr>
          <p:cNvSpPr/>
          <p:nvPr/>
        </p:nvSpPr>
        <p:spPr>
          <a:xfrm>
            <a:off x="3341112" y="1617783"/>
            <a:ext cx="1394976" cy="190035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Task</a:t>
            </a:r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DDA30452-70C9-68BE-632B-96D503E343BD}"/>
              </a:ext>
            </a:extLst>
          </p:cNvPr>
          <p:cNvSpPr/>
          <p:nvPr/>
        </p:nvSpPr>
        <p:spPr>
          <a:xfrm>
            <a:off x="6731524" y="2281980"/>
            <a:ext cx="697584" cy="288698"/>
          </a:xfrm>
          <a:prstGeom prst="wedgeEllipseCallout">
            <a:avLst>
              <a:gd name="adj1" fmla="val -65872"/>
              <a:gd name="adj2" fmla="val -4377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Role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43B02042-6B62-7498-46F4-EE13A1F82FC2}"/>
              </a:ext>
            </a:extLst>
          </p:cNvPr>
          <p:cNvSpPr/>
          <p:nvPr/>
        </p:nvSpPr>
        <p:spPr>
          <a:xfrm>
            <a:off x="8153400" y="2938021"/>
            <a:ext cx="1122575" cy="361361"/>
          </a:xfrm>
          <a:prstGeom prst="wedgeEllipseCallout">
            <a:avLst>
              <a:gd name="adj1" fmla="val -71527"/>
              <a:gd name="adj2" fmla="val -688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Context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BCDC4B50-B0F6-5DFA-E04C-BBEC6FFEBFD1}"/>
              </a:ext>
            </a:extLst>
          </p:cNvPr>
          <p:cNvSpPr/>
          <p:nvPr/>
        </p:nvSpPr>
        <p:spPr>
          <a:xfrm>
            <a:off x="5709177" y="4223584"/>
            <a:ext cx="1191243" cy="455630"/>
          </a:xfrm>
          <a:prstGeom prst="wedgeEllipseCallout">
            <a:avLst>
              <a:gd name="adj1" fmla="val -99247"/>
              <a:gd name="adj2" fmla="val 76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Guidelines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671A0C0E-9362-B605-B674-F54B0DE56E01}"/>
              </a:ext>
            </a:extLst>
          </p:cNvPr>
          <p:cNvSpPr/>
          <p:nvPr/>
        </p:nvSpPr>
        <p:spPr>
          <a:xfrm>
            <a:off x="7457389" y="5491882"/>
            <a:ext cx="1122575" cy="455630"/>
          </a:xfrm>
          <a:prstGeom prst="wedgeEllipseCallout">
            <a:avLst>
              <a:gd name="adj1" fmla="val -65649"/>
              <a:gd name="adj2" fmla="val 408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Output Format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31DFDE-2A05-8BB3-E649-2DAD00C47AC4}"/>
              </a:ext>
            </a:extLst>
          </p:cNvPr>
          <p:cNvSpPr/>
          <p:nvPr/>
        </p:nvSpPr>
        <p:spPr>
          <a:xfrm>
            <a:off x="1580441" y="1527159"/>
            <a:ext cx="10102712" cy="47418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0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953B7-79A0-AF89-69A7-CD07D1DFF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D7192F-3C63-29FC-A55D-8163C2805025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1930F8-628A-1F27-C25A-77AA29968496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9369A-D7D5-DA26-65B5-AB39F3CC6E6B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b="1" dirty="0">
                <a:solidFill>
                  <a:srgbClr val="D7C055"/>
                </a:solidFill>
              </a:rPr>
              <a:t>π</a:t>
            </a:r>
            <a:endParaRPr lang="en-US" sz="4000" b="1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BB5098CB-9B0D-E221-0E15-B6D89490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1B678DFF-66BD-2185-FFAC-B1120F829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B858A-5F22-ADA1-E2D7-5EFA3298B829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1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23CC8-8A23-5600-5CA2-298FF80EDEB8}"/>
              </a:ext>
            </a:extLst>
          </p:cNvPr>
          <p:cNvSpPr txBox="1"/>
          <p:nvPr/>
        </p:nvSpPr>
        <p:spPr>
          <a:xfrm>
            <a:off x="1934308" y="445477"/>
            <a:ext cx="873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>
                <a:solidFill>
                  <a:srgbClr val="091E42"/>
                </a:solidFill>
                <a:effectLst/>
                <a:latin typeface="circular"/>
              </a:rPr>
              <a:t>Output</a:t>
            </a:r>
            <a:endParaRPr lang="en-IN" sz="3600" b="1" i="0" dirty="0">
              <a:solidFill>
                <a:srgbClr val="091E42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0F36E-B0E8-E108-613D-0A283CBF5205}"/>
              </a:ext>
            </a:extLst>
          </p:cNvPr>
          <p:cNvSpPr txBox="1"/>
          <p:nvPr/>
        </p:nvSpPr>
        <p:spPr>
          <a:xfrm>
            <a:off x="2137408" y="1445871"/>
            <a:ext cx="90533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Unleash the Future: Power and Elegance Combined!</a:t>
            </a:r>
          </a:p>
          <a:p>
            <a:pPr algn="l"/>
            <a:endParaRPr lang="en-IN" sz="1200" b="1" i="0" u="none" strike="noStrike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🌟 Introducing the Ultimate High-Performance Laptop 🌟</a:t>
            </a:r>
          </a:p>
          <a:p>
            <a:pPr algn="l"/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In a world where technology is constantly evolving, step ahead with our new high-configuration laptop. Designed for those who demand excellence, it's more than just a laptop – it's a revolution in your hands.</a:t>
            </a:r>
          </a:p>
          <a:p>
            <a:pPr algn="l"/>
            <a:endParaRPr lang="en-IN" sz="1200" b="1" i="0" u="none" strike="noStrike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Key Features and Benefits:</a:t>
            </a:r>
            <a:endParaRPr lang="en-IN" sz="1200" b="0" i="0" u="none" strike="noStrike" dirty="0">
              <a:solidFill>
                <a:srgbClr val="0F0F0F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🚀 </a:t>
            </a:r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Exceptional Performance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: Experience lightning-fast speeds with our cutting-edge processor and dedicated graphics card. Say goodbye to lag and hello to seamless multitasking.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💎 </a:t>
            </a:r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Premium Build &amp; Design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: Sleek, sturdy, and stylish. A design that speaks volumes about your taste for quality and elegance. Take it anywhere, turning heads as you go.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📺 </a:t>
            </a:r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Vibrant High-Resolution Display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: Dive into a large, vibrant screen that brings visuals to life. Immerse yourself in stunning clarity and vivid </a:t>
            </a:r>
            <a:r>
              <a:rPr lang="en-IN" sz="1200" b="0" i="0" u="none" strike="noStrike" dirty="0" err="1">
                <a:solidFill>
                  <a:srgbClr val="0F0F0F"/>
                </a:solidFill>
                <a:effectLst/>
                <a:latin typeface="Söhne"/>
              </a:rPr>
              <a:t>colors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 for work and play.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⏳ </a:t>
            </a:r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Long Battery Life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: Stay unplugged longer. Our extended battery life means more work, more play, and less worry about finding the nearest outlet.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🔐 </a:t>
            </a:r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Advanced Security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: Keep your data safe with cutting-edge fingerprint sensors and facial recognition technology – security at your fingertips.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🚄 </a:t>
            </a:r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Fast Storage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: Store more and access it faster. Enjoy ample space with rapid response times, keeping everything you need at your fingertips.</a:t>
            </a:r>
          </a:p>
          <a:p>
            <a:pPr algn="l"/>
            <a:endParaRPr lang="en-IN" sz="1200" b="1" i="0" u="none" strike="noStrike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Special Offers:</a:t>
            </a:r>
            <a:endParaRPr lang="en-IN" sz="1200" b="0" i="0" u="none" strike="noStrike" dirty="0">
              <a:solidFill>
                <a:srgbClr val="0F0F0F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💰 </a:t>
            </a:r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Exclusive Discount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: Grab a 10% discount for a limited time only!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🛡️ </a:t>
            </a:r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Extended Warranty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: Peace of mind with an additional 1-year warranty at no extra cost.</a:t>
            </a:r>
          </a:p>
          <a:p>
            <a:pPr algn="l"/>
            <a:endParaRPr lang="en-IN" sz="1200" b="1" i="0" u="none" strike="noStrike" dirty="0">
              <a:solidFill>
                <a:srgbClr val="0F0F0F"/>
              </a:solidFill>
              <a:effectLst/>
              <a:latin typeface="Söhne"/>
            </a:endParaRPr>
          </a:p>
          <a:p>
            <a:pPr algn="l"/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Ready to Elevate Your Experience?</a:t>
            </a:r>
          </a:p>
          <a:p>
            <a:pPr algn="l"/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🛒 Don't miss out! </a:t>
            </a:r>
            <a:r>
              <a:rPr lang="en-IN" sz="1200" b="1" i="0" u="none" strike="noStrike" dirty="0">
                <a:solidFill>
                  <a:srgbClr val="0F0F0F"/>
                </a:solidFill>
                <a:effectLst/>
                <a:latin typeface="Söhne"/>
              </a:rPr>
              <a:t>Order now</a:t>
            </a:r>
            <a:r>
              <a:rPr lang="en-IN" sz="1200" b="0" i="0" u="none" strike="noStrike" dirty="0">
                <a:solidFill>
                  <a:srgbClr val="0F0F0F"/>
                </a:solidFill>
                <a:effectLst/>
                <a:latin typeface="Söhne"/>
              </a:rPr>
              <a:t> and step into the future of computing. Your journey to excellence starts here!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EE6946E-45BE-5EC5-297E-C04FCB3ED28B}"/>
              </a:ext>
            </a:extLst>
          </p:cNvPr>
          <p:cNvSpPr/>
          <p:nvPr/>
        </p:nvSpPr>
        <p:spPr>
          <a:xfrm>
            <a:off x="1934308" y="1386075"/>
            <a:ext cx="9359003" cy="4584111"/>
          </a:xfrm>
          <a:prstGeom prst="roundRect">
            <a:avLst>
              <a:gd name="adj" fmla="val 803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1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59ED-7711-A1D1-C7BB-EB8C1983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F66BBD-A961-DF6A-650D-C57F708C3BBA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BE9C5-273B-F738-B2AD-B4FFCF21A746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F8542-6A8B-F44F-C310-ACBB5E69728D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B1D91037-D739-996C-5D1B-B1970070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7A64A8C-9588-6E20-3A3F-E5D6D579C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6C973-EFEB-4206-A0D8-A7D6A0E47A1E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70FD-662C-B528-F2FD-3078F66E5900}"/>
              </a:ext>
            </a:extLst>
          </p:cNvPr>
          <p:cNvSpPr txBox="1"/>
          <p:nvPr/>
        </p:nvSpPr>
        <p:spPr>
          <a:xfrm>
            <a:off x="1934308" y="445477"/>
            <a:ext cx="8323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effectLst/>
              </a:rPr>
              <a:t>Applying Prompt Engineering for </a:t>
            </a:r>
            <a:r>
              <a:rPr lang="en-IN" sz="3600" b="1" dirty="0">
                <a:solidFill>
                  <a:srgbClr val="FF0000"/>
                </a:solidFill>
                <a:effectLst/>
              </a:rPr>
              <a:t>Code-Related Tasks</a:t>
            </a:r>
            <a:endParaRPr lang="en-IN" sz="3600" b="1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0EEDF-54F9-BB43-E3C2-707263367B15}"/>
              </a:ext>
            </a:extLst>
          </p:cNvPr>
          <p:cNvSpPr txBox="1"/>
          <p:nvPr/>
        </p:nvSpPr>
        <p:spPr>
          <a:xfrm>
            <a:off x="1720232" y="1971244"/>
            <a:ext cx="10058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2060"/>
                </a:solidFill>
              </a:rPr>
              <a:t>Develop a script or application using Slack's API that will sync the company's website with the Slack users. If a user is added to Slack, he/she should be added automatically to the company's website. If the user is removed from Slack, he or she should be removed from the Company's website.</a:t>
            </a:r>
          </a:p>
          <a:p>
            <a:endParaRPr lang="en-US" sz="1200" b="1" i="1" dirty="0">
              <a:solidFill>
                <a:srgbClr val="002060"/>
              </a:solidFill>
            </a:endParaRPr>
          </a:p>
          <a:p>
            <a:r>
              <a:rPr lang="en-US" sz="1200" i="1" dirty="0">
                <a:solidFill>
                  <a:srgbClr val="002060"/>
                </a:solidFill>
              </a:rPr>
              <a:t>As a language model, my role is to act as a software developer who can </a:t>
            </a:r>
            <a:r>
              <a:rPr lang="en-US" sz="1200" b="1" i="1" dirty="0">
                <a:solidFill>
                  <a:srgbClr val="002060"/>
                </a:solidFill>
              </a:rPr>
              <a:t>outline the steps necessary to write this code</a:t>
            </a:r>
            <a:r>
              <a:rPr lang="en-US" sz="1200" i="1" dirty="0">
                <a:solidFill>
                  <a:srgbClr val="002060"/>
                </a:solidFill>
              </a:rPr>
              <a:t>, including explaining authentication with Slack's API, handling requests and responses etc.</a:t>
            </a:r>
          </a:p>
          <a:p>
            <a:endParaRPr lang="en-US" sz="1200" b="1" i="1" dirty="0">
              <a:solidFill>
                <a:srgbClr val="002060"/>
              </a:solidFill>
            </a:endParaRPr>
          </a:p>
          <a:p>
            <a:r>
              <a:rPr lang="en-US" sz="1200" i="1" dirty="0">
                <a:solidFill>
                  <a:srgbClr val="002060"/>
                </a:solidFill>
              </a:rPr>
              <a:t>The code will be used to automatically add or remove the users to the company's website when the IT team adds or removes a user from Slack, that user should be automatically added or removed from the company's website respectively.</a:t>
            </a:r>
          </a:p>
          <a:p>
            <a:endParaRPr lang="en-US" sz="1200" b="1" i="1" dirty="0">
              <a:solidFill>
                <a:srgbClr val="002060"/>
              </a:solidFill>
            </a:endParaRPr>
          </a:p>
          <a:p>
            <a:r>
              <a:rPr lang="en-US" sz="1200" i="1" dirty="0">
                <a:solidFill>
                  <a:srgbClr val="002060"/>
                </a:solidFill>
              </a:rPr>
              <a:t>The steps to perform this task would include:</a:t>
            </a:r>
          </a:p>
          <a:p>
            <a:r>
              <a:rPr lang="en-US" sz="1200" i="1" dirty="0">
                <a:solidFill>
                  <a:srgbClr val="002060"/>
                </a:solidFill>
              </a:rPr>
              <a:t>####</a:t>
            </a:r>
          </a:p>
          <a:p>
            <a:r>
              <a:rPr lang="en-US" sz="1200" i="1" dirty="0">
                <a:solidFill>
                  <a:srgbClr val="002060"/>
                </a:solidFill>
              </a:rPr>
              <a:t>Registering the application with Slack to obtain the necessary credentials (Client ID and Client Secret).</a:t>
            </a:r>
          </a:p>
          <a:p>
            <a:r>
              <a:rPr lang="en-US" sz="1200" i="1" dirty="0">
                <a:solidFill>
                  <a:srgbClr val="002060"/>
                </a:solidFill>
              </a:rPr>
              <a:t>Using the credentials to authenticate</a:t>
            </a:r>
          </a:p>
          <a:p>
            <a:r>
              <a:rPr lang="en-US" sz="1200" i="1" dirty="0">
                <a:solidFill>
                  <a:srgbClr val="002060"/>
                </a:solidFill>
              </a:rPr>
              <a:t>Setting up a webhook or using the Slack API's to update the website.</a:t>
            </a:r>
          </a:p>
          <a:p>
            <a:r>
              <a:rPr lang="en-US" sz="1200" i="1" dirty="0">
                <a:solidFill>
                  <a:srgbClr val="002060"/>
                </a:solidFill>
              </a:rPr>
              <a:t>Writing a function to update the company's website</a:t>
            </a:r>
          </a:p>
          <a:p>
            <a:r>
              <a:rPr lang="en-US" sz="1200" i="1" dirty="0">
                <a:solidFill>
                  <a:srgbClr val="002060"/>
                </a:solidFill>
              </a:rPr>
              <a:t>Handling errors and ensuring the message format is compatible with Slack's formatting options.</a:t>
            </a:r>
          </a:p>
          <a:p>
            <a:r>
              <a:rPr lang="en-US" sz="1200" i="1" dirty="0">
                <a:solidFill>
                  <a:srgbClr val="002060"/>
                </a:solidFill>
              </a:rPr>
              <a:t>####</a:t>
            </a:r>
          </a:p>
          <a:p>
            <a:endParaRPr lang="en-US" sz="1200" b="1" i="1" dirty="0">
              <a:solidFill>
                <a:srgbClr val="002060"/>
              </a:solidFill>
            </a:endParaRPr>
          </a:p>
          <a:p>
            <a:r>
              <a:rPr lang="en-US" sz="1200" i="1" dirty="0">
                <a:solidFill>
                  <a:srgbClr val="002060"/>
                </a:solidFill>
              </a:rPr>
              <a:t>The ideal response should be a code snippet or </a:t>
            </a:r>
            <a:r>
              <a:rPr lang="en-US" sz="1200" b="1" i="1" dirty="0">
                <a:solidFill>
                  <a:srgbClr val="002060"/>
                </a:solidFill>
              </a:rPr>
              <a:t>a set of code snippets </a:t>
            </a:r>
            <a:r>
              <a:rPr lang="en-US" sz="1200" i="1" dirty="0">
                <a:solidFill>
                  <a:srgbClr val="002060"/>
                </a:solidFill>
              </a:rPr>
              <a:t>that are ready to be implemented, with comments explaining each section of the code.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7423645-21BB-C3CA-CBFA-C65B89CCC7AB}"/>
              </a:ext>
            </a:extLst>
          </p:cNvPr>
          <p:cNvSpPr/>
          <p:nvPr/>
        </p:nvSpPr>
        <p:spPr>
          <a:xfrm>
            <a:off x="1639813" y="1730677"/>
            <a:ext cx="10098609" cy="41327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E1989B8C-6358-1117-4DDB-377744C025FC}"/>
              </a:ext>
            </a:extLst>
          </p:cNvPr>
          <p:cNvSpPr/>
          <p:nvPr/>
        </p:nvSpPr>
        <p:spPr>
          <a:xfrm>
            <a:off x="10602215" y="2264114"/>
            <a:ext cx="905525" cy="307764"/>
          </a:xfrm>
          <a:prstGeom prst="wedgeEllipseCallout">
            <a:avLst>
              <a:gd name="adj1" fmla="val -105620"/>
              <a:gd name="adj2" fmla="val -264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Task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4250C90-7A14-7BD8-9326-BD85ED220CCA}"/>
              </a:ext>
            </a:extLst>
          </p:cNvPr>
          <p:cNvSpPr/>
          <p:nvPr/>
        </p:nvSpPr>
        <p:spPr>
          <a:xfrm>
            <a:off x="5141135" y="2791606"/>
            <a:ext cx="820685" cy="272132"/>
          </a:xfrm>
          <a:prstGeom prst="wedgeEllipseCallout">
            <a:avLst>
              <a:gd name="adj1" fmla="val -72909"/>
              <a:gd name="adj2" fmla="val -611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Role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EE9A88AC-2F75-143F-3B0D-D0CB2D312D8C}"/>
              </a:ext>
            </a:extLst>
          </p:cNvPr>
          <p:cNvSpPr/>
          <p:nvPr/>
        </p:nvSpPr>
        <p:spPr>
          <a:xfrm>
            <a:off x="9290959" y="3280539"/>
            <a:ext cx="1080575" cy="296922"/>
          </a:xfrm>
          <a:prstGeom prst="wedgeEllipseCallout">
            <a:avLst>
              <a:gd name="adj1" fmla="val -91666"/>
              <a:gd name="adj2" fmla="val -600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Context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2A3DD136-9962-4C13-74EE-2E240B65B4E4}"/>
              </a:ext>
            </a:extLst>
          </p:cNvPr>
          <p:cNvSpPr/>
          <p:nvPr/>
        </p:nvSpPr>
        <p:spPr>
          <a:xfrm>
            <a:off x="6976693" y="4261075"/>
            <a:ext cx="1366888" cy="377250"/>
          </a:xfrm>
          <a:prstGeom prst="wedgeEllipseCallout">
            <a:avLst>
              <a:gd name="adj1" fmla="val -107496"/>
              <a:gd name="adj2" fmla="val 2110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Guidelines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B975E9DD-9CAC-5313-320B-54105AFFEBF7}"/>
              </a:ext>
            </a:extLst>
          </p:cNvPr>
          <p:cNvSpPr/>
          <p:nvPr/>
        </p:nvSpPr>
        <p:spPr>
          <a:xfrm>
            <a:off x="10576459" y="4763366"/>
            <a:ext cx="1080575" cy="495373"/>
          </a:xfrm>
          <a:prstGeom prst="wedgeEllipseCallout">
            <a:avLst>
              <a:gd name="adj1" fmla="val -54144"/>
              <a:gd name="adj2" fmla="val 650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9842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6806-8CF7-2AD4-4AE9-36E4F0874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786989-42E1-981A-2C8E-C4870B9D2AD0}"/>
              </a:ext>
            </a:extLst>
          </p:cNvPr>
          <p:cNvSpPr/>
          <p:nvPr/>
        </p:nvSpPr>
        <p:spPr>
          <a:xfrm>
            <a:off x="0" y="1"/>
            <a:ext cx="1126638" cy="6858000"/>
          </a:xfrm>
          <a:prstGeom prst="rect">
            <a:avLst/>
          </a:prstGeom>
          <a:solidFill>
            <a:srgbClr val="D7C05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B466D2-134F-0A89-743A-F6663540BF21}"/>
              </a:ext>
            </a:extLst>
          </p:cNvPr>
          <p:cNvSpPr/>
          <p:nvPr/>
        </p:nvSpPr>
        <p:spPr>
          <a:xfrm>
            <a:off x="565288" y="0"/>
            <a:ext cx="54944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02C58-8300-C5F5-D94F-FD29593667E0}"/>
              </a:ext>
            </a:extLst>
          </p:cNvPr>
          <p:cNvSpPr txBox="1"/>
          <p:nvPr/>
        </p:nvSpPr>
        <p:spPr>
          <a:xfrm>
            <a:off x="601006" y="42718"/>
            <a:ext cx="44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>
                <a:solidFill>
                  <a:srgbClr val="D7C055"/>
                </a:solidFill>
              </a:rPr>
              <a:t>π</a:t>
            </a:r>
            <a:endParaRPr lang="en-US" sz="4000" dirty="0">
              <a:solidFill>
                <a:srgbClr val="D7C055"/>
              </a:solidFill>
            </a:endParaRPr>
          </a:p>
        </p:txBody>
      </p:sp>
      <p:pic>
        <p:nvPicPr>
          <p:cNvPr id="10" name="Picture 9" descr="A logo with lines in a black background&#10;&#10;Description automatically generated">
            <a:extLst>
              <a:ext uri="{FF2B5EF4-FFF2-40B4-BE49-F238E27FC236}">
                <a16:creationId xmlns:a16="http://schemas.microsoft.com/office/drawing/2014/main" id="{EE9096EE-0391-5E55-5B53-014A9323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2642" y="-205416"/>
            <a:ext cx="1217233" cy="1205327"/>
          </a:xfrm>
          <a:prstGeom prst="rect">
            <a:avLst/>
          </a:prstGeom>
        </p:spPr>
      </p:pic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AB85D0D-A312-E9DF-9C66-2E384557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Navigating the Future of Learning​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6B27C3-BF87-8442-F5F8-8E08BB5A8044}"/>
              </a:ext>
            </a:extLst>
          </p:cNvPr>
          <p:cNvSpPr txBox="1"/>
          <p:nvPr/>
        </p:nvSpPr>
        <p:spPr>
          <a:xfrm>
            <a:off x="6078225" y="161778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IN" b="0" i="0" dirty="0">
              <a:solidFill>
                <a:srgbClr val="091E42"/>
              </a:solidFill>
              <a:effectLst/>
              <a:latin typeface="freight-text-pro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51CAB-EBB4-E106-132B-EFC9F66F869F}"/>
              </a:ext>
            </a:extLst>
          </p:cNvPr>
          <p:cNvSpPr txBox="1"/>
          <p:nvPr/>
        </p:nvSpPr>
        <p:spPr>
          <a:xfrm>
            <a:off x="1934308" y="445477"/>
            <a:ext cx="8323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effectLst/>
              </a:rPr>
              <a:t>Applying Prompt Engineering for </a:t>
            </a:r>
            <a:r>
              <a:rPr lang="en-IN" sz="3600" b="1" dirty="0">
                <a:solidFill>
                  <a:srgbClr val="FF0000"/>
                </a:solidFill>
                <a:effectLst/>
              </a:rPr>
              <a:t>Code-Related Tasks</a:t>
            </a:r>
            <a:r>
              <a:rPr lang="en-IN" sz="3600" b="1" dirty="0">
                <a:effectLst/>
              </a:rPr>
              <a:t> </a:t>
            </a:r>
            <a:r>
              <a:rPr lang="en-IN" sz="3600" i="1" dirty="0">
                <a:effectLst/>
              </a:rPr>
              <a:t>(</a:t>
            </a:r>
            <a:r>
              <a:rPr lang="en-IN" sz="3600" i="1" dirty="0" err="1">
                <a:effectLst/>
              </a:rPr>
              <a:t>ChatGPT</a:t>
            </a:r>
            <a:r>
              <a:rPr lang="en-IN" sz="3600" i="1" dirty="0">
                <a:effectLst/>
              </a:rPr>
              <a:t> output)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4834F-2249-858F-78B8-7D9E4263D515}"/>
              </a:ext>
            </a:extLst>
          </p:cNvPr>
          <p:cNvSpPr txBox="1"/>
          <p:nvPr/>
        </p:nvSpPr>
        <p:spPr>
          <a:xfrm>
            <a:off x="2063059" y="1888859"/>
            <a:ext cx="956365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Creating a full-fledged application to synchronize a company's website user list with Slack's user list is a complex task that involves several components. Below, I will outline a basic Python script using Flask to handle the Slack Events API and update the user list on the company's website accordingly.</a:t>
            </a:r>
          </a:p>
          <a:p>
            <a:pPr algn="l"/>
            <a:endParaRPr lang="en-IN" sz="1200" b="1" i="0" u="none" strike="noStrike" dirty="0">
              <a:effectLst/>
              <a:latin typeface="Söhne"/>
            </a:endParaRPr>
          </a:p>
          <a:p>
            <a:pPr algn="l"/>
            <a:r>
              <a:rPr lang="en-IN" sz="1200" b="1" i="0" u="none" strike="noStrike" dirty="0">
                <a:effectLst/>
                <a:latin typeface="Söhne"/>
              </a:rPr>
              <a:t>Step-by-step guide and code snippets:</a:t>
            </a:r>
          </a:p>
          <a:p>
            <a:pPr algn="l">
              <a:buFont typeface="+mj-lt"/>
              <a:buAutoNum type="arabicPeriod"/>
            </a:pPr>
            <a:r>
              <a:rPr lang="en-IN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Registering Your Application with Slack:</a:t>
            </a:r>
            <a:endParaRPr lang="en-IN" sz="1200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Go to your Slack workspace's app configuration page to create a new app.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Add permissions to access user data and subscribe to user change events.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Obtain the Client ID, Client Secret, and Signing Secret.</a:t>
            </a:r>
          </a:p>
          <a:p>
            <a:pPr algn="l">
              <a:buFont typeface="+mj-lt"/>
              <a:buAutoNum type="arabicPeriod"/>
            </a:pPr>
            <a:r>
              <a:rPr lang="en-IN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Setting Up OAuth for Slack Authentication:</a:t>
            </a:r>
            <a:endParaRPr lang="en-IN" sz="1200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Implement an OAuth flow to get the necessary access token to use Slack APIs.</a:t>
            </a:r>
          </a:p>
          <a:p>
            <a:pPr algn="l">
              <a:buFont typeface="+mj-lt"/>
              <a:buAutoNum type="arabicPeriod"/>
            </a:pPr>
            <a:r>
              <a:rPr lang="en-IN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Setting Up the Flask Application:</a:t>
            </a:r>
            <a:endParaRPr lang="en-IN" sz="1200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Create a Flask application to receive events from Slack.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Verify the requests from Slack using the Signing Secret.</a:t>
            </a:r>
          </a:p>
          <a:p>
            <a:pPr algn="l">
              <a:buFont typeface="+mj-lt"/>
              <a:buAutoNum type="arabicPeriod"/>
            </a:pPr>
            <a:r>
              <a:rPr lang="en-IN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Handling User Addition and Removal:</a:t>
            </a:r>
            <a:endParaRPr lang="en-IN" sz="1200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Listen for user addition and removal events.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Update the company’s website using its API.</a:t>
            </a:r>
          </a:p>
          <a:p>
            <a:pPr algn="l">
              <a:buFont typeface="+mj-lt"/>
              <a:buAutoNum type="arabicPeriod"/>
            </a:pPr>
            <a:r>
              <a:rPr lang="en-IN" sz="1200" b="1" i="0" u="none" strike="noStrike" dirty="0">
                <a:solidFill>
                  <a:srgbClr val="374151"/>
                </a:solidFill>
                <a:effectLst/>
                <a:latin typeface="Söhne"/>
              </a:rPr>
              <a:t>Error Handling and Formatting:</a:t>
            </a:r>
            <a:endParaRPr lang="en-IN" sz="1200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Add error handling to manage unexpected issues.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Ensure the message format aligns with Slack’s requirements.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A2924C-D83D-0A47-3691-594D558F85C1}"/>
              </a:ext>
            </a:extLst>
          </p:cNvPr>
          <p:cNvSpPr/>
          <p:nvPr/>
        </p:nvSpPr>
        <p:spPr>
          <a:xfrm>
            <a:off x="1639813" y="1730677"/>
            <a:ext cx="10098609" cy="41327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60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2329</Words>
  <Application>Microsoft Macintosh PowerPoint</Application>
  <PresentationFormat>Widescreen</PresentationFormat>
  <Paragraphs>234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circular</vt:lpstr>
      <vt:lpstr>freight-text-pro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 Narula</dc:creator>
  <cp:lastModifiedBy>Naman Narula</cp:lastModifiedBy>
  <cp:revision>93</cp:revision>
  <dcterms:created xsi:type="dcterms:W3CDTF">2024-01-26T15:11:46Z</dcterms:created>
  <dcterms:modified xsi:type="dcterms:W3CDTF">2024-05-16T10:04:38Z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2024-05-16T10:04:38Z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d0460a92-a823-49f9-9242-11ebe28fa5cd</vt:lpwstr>
  </property>
  <property fmtid="{D5CDD505-2E9C-101B-9397-08002B2CF9AE}" pid="7" name="MSIP_Label_defa4170-0d19-0005-0004-bc88714345d2_ActionId">
    <vt:lpwstr>6a75758e-fa0d-4b4f-8e66-1a2d9c94e30f</vt:lpwstr>
  </property>
  <property fmtid="{D5CDD505-2E9C-101B-9397-08002B2CF9AE}" pid="8" name="MSIP_Label_defa4170-0d19-0005-0004-bc88714345d2_ContentBits">
    <vt:lpwstr>0</vt:lpwstr>
  </property>
</Properties>
</file>